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9" r:id="rId3"/>
    <p:sldId id="272" r:id="rId4"/>
    <p:sldId id="273" r:id="rId5"/>
    <p:sldId id="275" r:id="rId6"/>
    <p:sldId id="274" r:id="rId7"/>
    <p:sldId id="276" r:id="rId8"/>
    <p:sldId id="277" r:id="rId9"/>
    <p:sldId id="278" r:id="rId10"/>
    <p:sldId id="279" r:id="rId11"/>
    <p:sldId id="285" r:id="rId12"/>
    <p:sldId id="282" r:id="rId13"/>
    <p:sldId id="281" r:id="rId14"/>
    <p:sldId id="283"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1"/>
    <a:srgbClr val="4F55C5"/>
    <a:srgbClr val="CE614A"/>
    <a:srgbClr val="7A337F"/>
    <a:srgbClr val="6E445A"/>
    <a:srgbClr val="39A984"/>
    <a:srgbClr val="465F9D"/>
    <a:srgbClr val="869ECE"/>
    <a:srgbClr val="68A532"/>
    <a:srgbClr val="E5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3" d="2"/>
        <a:sy n="3" d="2"/>
      </p:scale>
      <p:origin x="0" y="0"/>
    </p:cViewPr>
  </p:notesTextViewPr>
  <p:notesViewPr>
    <p:cSldViewPr snapToGrid="0">
      <p:cViewPr varScale="1">
        <p:scale>
          <a:sx n="88" d="100"/>
          <a:sy n="88" d="100"/>
        </p:scale>
        <p:origin x="310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C754A-13C0-423F-BA72-9DB144A5D819}" type="datetimeFigureOut">
              <a:rPr lang="fr-FR" smtClean="0"/>
              <a:t>18/03/2024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519C2F-9DA7-45D0-B4AE-1EF87EDD12D0}" type="slidenum">
              <a:rPr lang="fr-FR" smtClean="0"/>
              <a:t>‹N°›</a:t>
            </a:fld>
            <a:endParaRPr lang="fr-FR"/>
          </a:p>
        </p:txBody>
      </p:sp>
    </p:spTree>
    <p:extLst>
      <p:ext uri="{BB962C8B-B14F-4D97-AF65-F5344CB8AC3E}">
        <p14:creationId xmlns:p14="http://schemas.microsoft.com/office/powerpoint/2010/main" val="99813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4</a:t>
            </a:fld>
            <a:endParaRPr lang="fr-FR" dirty="0"/>
          </a:p>
        </p:txBody>
      </p:sp>
    </p:spTree>
    <p:extLst>
      <p:ext uri="{BB962C8B-B14F-4D97-AF65-F5344CB8AC3E}">
        <p14:creationId xmlns:p14="http://schemas.microsoft.com/office/powerpoint/2010/main" val="43960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6</a:t>
            </a:fld>
            <a:endParaRPr lang="fr-FR" dirty="0"/>
          </a:p>
        </p:txBody>
      </p:sp>
    </p:spTree>
    <p:extLst>
      <p:ext uri="{BB962C8B-B14F-4D97-AF65-F5344CB8AC3E}">
        <p14:creationId xmlns:p14="http://schemas.microsoft.com/office/powerpoint/2010/main" val="3413322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519C2F-9DA7-45D0-B4AE-1EF87EDD12D0}" type="slidenum">
              <a:rPr lang="fr-FR" smtClean="0"/>
              <a:t>8</a:t>
            </a:fld>
            <a:endParaRPr lang="fr-FR" dirty="0"/>
          </a:p>
        </p:txBody>
      </p:sp>
    </p:spTree>
    <p:extLst>
      <p:ext uri="{BB962C8B-B14F-4D97-AF65-F5344CB8AC3E}">
        <p14:creationId xmlns:p14="http://schemas.microsoft.com/office/powerpoint/2010/main" val="29462103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31850" y="1917024"/>
            <a:ext cx="10515600" cy="2324099"/>
          </a:xfrm>
        </p:spPr>
        <p:txBody>
          <a:bodyPr anchor="b">
            <a:normAutofit/>
          </a:bodyPr>
          <a:lstStyle>
            <a:lvl1pPr algn="l">
              <a:defRPr sz="4000" cap="all" spc="-150" baseline="0">
                <a:solidFill>
                  <a:srgbClr val="000091"/>
                </a:solidFill>
                <a:latin typeface="Marianne ExtraBold" panose="02000000000000000000" pitchFamily="2" charset="0"/>
              </a:defRPr>
            </a:lvl1pPr>
          </a:lstStyle>
          <a:p>
            <a:r>
              <a:rPr lang="fr-FR" smtClean="0"/>
              <a:t>Modifiez le style du titre</a:t>
            </a:r>
            <a:endParaRPr lang="fr-FR" dirty="0"/>
          </a:p>
        </p:txBody>
      </p:sp>
      <p:sp>
        <p:nvSpPr>
          <p:cNvPr id="3" name="Sous-titre 2"/>
          <p:cNvSpPr>
            <a:spLocks noGrp="1"/>
          </p:cNvSpPr>
          <p:nvPr>
            <p:ph type="subTitle" idx="1"/>
          </p:nvPr>
        </p:nvSpPr>
        <p:spPr>
          <a:xfrm>
            <a:off x="831850" y="4268111"/>
            <a:ext cx="10515600" cy="1249363"/>
          </a:xfrm>
        </p:spPr>
        <p:txBody>
          <a:bodyPr/>
          <a:lstStyle>
            <a:lvl1pPr marL="0" indent="0" algn="l">
              <a:buNone/>
              <a:defRPr sz="2400">
                <a:solidFill>
                  <a:schemeClr val="bg2">
                    <a:lumMod val="50000"/>
                  </a:schemeClr>
                </a:solidFill>
                <a:latin typeface="Marianne"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dirty="0"/>
          </a:p>
        </p:txBody>
      </p:sp>
      <p:cxnSp>
        <p:nvCxnSpPr>
          <p:cNvPr id="7" name="Connecteur droit 6"/>
          <p:cNvCxnSpPr/>
          <p:nvPr userDrawn="1"/>
        </p:nvCxnSpPr>
        <p:spPr>
          <a:xfrm>
            <a:off x="917715" y="0"/>
            <a:ext cx="0" cy="158400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userDrawn="1"/>
        </p:nvCxnSpPr>
        <p:spPr>
          <a:xfrm>
            <a:off x="856234" y="0"/>
            <a:ext cx="2794" cy="119380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pic>
        <p:nvPicPr>
          <p:cNvPr id="11" name="Imag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720" y="9065"/>
            <a:ext cx="2888574" cy="1560187"/>
          </a:xfrm>
          <a:prstGeom prst="rect">
            <a:avLst/>
          </a:prstGeom>
        </p:spPr>
      </p:pic>
      <p:sp>
        <p:nvSpPr>
          <p:cNvPr id="12" name="ZoneTexte 11"/>
          <p:cNvSpPr txBox="1"/>
          <p:nvPr userDrawn="1"/>
        </p:nvSpPr>
        <p:spPr>
          <a:xfrm>
            <a:off x="8930449" y="639802"/>
            <a:ext cx="2905432" cy="553998"/>
          </a:xfrm>
          <a:prstGeom prst="rect">
            <a:avLst/>
          </a:prstGeom>
          <a:noFill/>
        </p:spPr>
        <p:txBody>
          <a:bodyPr wrap="square" rtlCol="0">
            <a:spAutoFit/>
          </a:bodyPr>
          <a:lstStyle/>
          <a:p>
            <a:pPr algn="r"/>
            <a:r>
              <a:rPr lang="fr-FR" sz="1500" dirty="0" smtClean="0">
                <a:latin typeface="Marianne Medium" panose="02000000000000000000" pitchFamily="2" charset="0"/>
              </a:rPr>
              <a:t>Direction </a:t>
            </a:r>
          </a:p>
          <a:p>
            <a:pPr algn="r"/>
            <a:r>
              <a:rPr lang="fr-FR" sz="1500" dirty="0" smtClean="0">
                <a:latin typeface="Marianne Medium" panose="02000000000000000000" pitchFamily="2" charset="0"/>
              </a:rPr>
              <a:t>de la sécurité sociale</a:t>
            </a:r>
            <a:endParaRPr lang="fr-FR" sz="1500" dirty="0">
              <a:latin typeface="Marianne Medium" panose="02000000000000000000" pitchFamily="2" charset="0"/>
            </a:endParaRPr>
          </a:p>
        </p:txBody>
      </p:sp>
      <p:pic>
        <p:nvPicPr>
          <p:cNvPr id="13" name="Imag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b="17713"/>
          <a:stretch/>
        </p:blipFill>
        <p:spPr>
          <a:xfrm>
            <a:off x="11061287" y="6283350"/>
            <a:ext cx="674913" cy="554939"/>
          </a:xfrm>
          <a:prstGeom prst="rect">
            <a:avLst/>
          </a:prstGeom>
        </p:spPr>
      </p:pic>
      <p:cxnSp>
        <p:nvCxnSpPr>
          <p:cNvPr id="14" name="Connecteur droit 13"/>
          <p:cNvCxnSpPr/>
          <p:nvPr userDrawn="1"/>
        </p:nvCxnSpPr>
        <p:spPr>
          <a:xfrm>
            <a:off x="10899146" y="6505575"/>
            <a:ext cx="0" cy="353234"/>
          </a:xfrm>
          <a:prstGeom prst="line">
            <a:avLst/>
          </a:prstGeom>
          <a:ln w="19050">
            <a:solidFill>
              <a:schemeClr val="accent3"/>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a:off x="10942546" y="6283350"/>
            <a:ext cx="1" cy="574650"/>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516169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5" name="Rectangle 4"/>
          <p:cNvSpPr/>
          <p:nvPr userDrawn="1"/>
        </p:nvSpPr>
        <p:spPr>
          <a:xfrm>
            <a:off x="-6350" y="1178890"/>
            <a:ext cx="12192000" cy="5080000"/>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1850" y="1468438"/>
            <a:ext cx="10515600" cy="2852737"/>
          </a:xfrm>
        </p:spPr>
        <p:txBody>
          <a:bodyPr anchor="b">
            <a:normAutofit/>
          </a:bodyPr>
          <a:lstStyle>
            <a:lvl1pPr>
              <a:defRPr sz="4000" cap="none" baseline="0">
                <a:solidFill>
                  <a:schemeClr val="bg1"/>
                </a:solidFill>
                <a:latin typeface="Marianne Medium" panose="02000000000000000000" pitchFamily="2" charset="0"/>
              </a:defRPr>
            </a:lvl1pPr>
          </a:lstStyle>
          <a:p>
            <a:r>
              <a:rPr lang="fr-FR" smtClean="0"/>
              <a:t>Modifiez le style du titre</a:t>
            </a:r>
            <a:endParaRPr lang="fr-FR" dirty="0"/>
          </a:p>
        </p:txBody>
      </p:sp>
      <p:sp>
        <p:nvSpPr>
          <p:cNvPr id="3" name="Espace réservé du texte 2"/>
          <p:cNvSpPr>
            <a:spLocks noGrp="1"/>
          </p:cNvSpPr>
          <p:nvPr>
            <p:ph type="body" idx="1"/>
          </p:nvPr>
        </p:nvSpPr>
        <p:spPr>
          <a:xfrm>
            <a:off x="831850" y="4437063"/>
            <a:ext cx="10515600" cy="1500187"/>
          </a:xfrm>
        </p:spPr>
        <p:txBody>
          <a:bodyPr>
            <a:normAutofit/>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8"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9" name="Connecteur droit 8"/>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0" name="Connecteur droit 9"/>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2" name="Connecteur droit 11"/>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59561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31850" y="1917024"/>
            <a:ext cx="10515600" cy="2324099"/>
          </a:xfrm>
        </p:spPr>
        <p:txBody>
          <a:bodyPr anchor="b">
            <a:normAutofit/>
          </a:bodyPr>
          <a:lstStyle>
            <a:lvl1pPr algn="l">
              <a:defRPr sz="4000" cap="all" baseline="0">
                <a:solidFill>
                  <a:srgbClr val="000091"/>
                </a:solidFill>
                <a:latin typeface="Marianne ExtraBold" panose="02000000000000000000" pitchFamily="2" charset="0"/>
              </a:defRPr>
            </a:lvl1pPr>
          </a:lstStyle>
          <a:p>
            <a:r>
              <a:rPr lang="fr-FR" smtClean="0"/>
              <a:t>Modifiez le style du titre</a:t>
            </a:r>
            <a:endParaRPr lang="fr-FR" dirty="0"/>
          </a:p>
        </p:txBody>
      </p:sp>
      <p:sp>
        <p:nvSpPr>
          <p:cNvPr id="3" name="Sous-titre 2"/>
          <p:cNvSpPr>
            <a:spLocks noGrp="1"/>
          </p:cNvSpPr>
          <p:nvPr>
            <p:ph type="subTitle" idx="1"/>
          </p:nvPr>
        </p:nvSpPr>
        <p:spPr>
          <a:xfrm>
            <a:off x="831850" y="4268111"/>
            <a:ext cx="10515600" cy="1249363"/>
          </a:xfrm>
        </p:spPr>
        <p:txBody>
          <a:bodyPr/>
          <a:lstStyle>
            <a:lvl1pPr marL="0" indent="0" algn="l">
              <a:buNone/>
              <a:defRPr sz="2400">
                <a:solidFill>
                  <a:schemeClr val="bg2">
                    <a:lumMod val="50000"/>
                  </a:schemeClr>
                </a:solidFill>
                <a:latin typeface="Marianne"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dirty="0"/>
          </a:p>
        </p:txBody>
      </p:sp>
      <p:sp>
        <p:nvSpPr>
          <p:cNvPr id="16"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r>
              <a:rPr lang="fr-FR" dirty="0" smtClean="0"/>
              <a:t>07/03/2022</a:t>
            </a:r>
            <a:endParaRPr lang="fr-FR" dirty="0"/>
          </a:p>
        </p:txBody>
      </p:sp>
      <p:sp>
        <p:nvSpPr>
          <p:cNvPr id="17"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AC80634F-54D4-4991-8178-46D6FC01B5BA}" type="slidenum">
              <a:rPr lang="fr-FR" smtClean="0"/>
              <a:pPr/>
              <a:t>‹N°›</a:t>
            </a:fld>
            <a:endParaRPr lang="fr-FR" dirty="0"/>
          </a:p>
        </p:txBody>
      </p:sp>
      <p:sp>
        <p:nvSpPr>
          <p:cNvPr id="18"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19" name="Connecteur droit 18"/>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20" name="Connecteur droit 19"/>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552657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634410"/>
            <a:ext cx="11179891" cy="4733131"/>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smtClean="0"/>
              <a:t>Modifier les styles du texte du masque</a:t>
            </a:r>
          </a:p>
          <a:p>
            <a:pPr lvl="1"/>
            <a:r>
              <a:rPr lang="fr-FR" smtClean="0"/>
              <a:t>Deuxième niveau</a:t>
            </a:r>
          </a:p>
          <a:p>
            <a:pPr lvl="2"/>
            <a:r>
              <a:rPr lang="fr-FR" smtClean="0"/>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05ED2FD2-FC14-4BFB-BC19-F49B9F6B197A}" type="datetime1">
              <a:rPr lang="fr-FR" smtClean="0"/>
              <a:pPr/>
              <a:t>18/03/2024</a:t>
            </a:fld>
            <a:endParaRPr lang="fr-FR" dirty="0"/>
          </a:p>
        </p:txBody>
      </p:sp>
      <p:sp>
        <p:nvSpPr>
          <p:cNvPr id="6" name="Espace réservé du numéro de diapositive 5"/>
          <p:cNvSpPr>
            <a:spLocks noGrp="1"/>
          </p:cNvSpPr>
          <p:nvPr>
            <p:ph type="sldNum" sz="quarter" idx="12"/>
          </p:nvPr>
        </p:nvSpPr>
        <p:spPr>
          <a:xfrm>
            <a:off x="506052" y="6522928"/>
            <a:ext cx="2743200" cy="322768"/>
          </a:xfrm>
        </p:spPr>
        <p:txBody>
          <a:bodyPr/>
          <a:lstStyle>
            <a:lvl1pPr algn="l">
              <a:defRPr sz="900">
                <a:latin typeface="Marianne Light" panose="02000000000000000000" pitchFamily="2" charset="0"/>
              </a:defRPr>
            </a:lvl1pPr>
          </a:lstStyle>
          <a:p>
            <a:fld id="{04E1D17B-B724-472F-BED0-3567D9725090}"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2">
                    <a:lumMod val="50000"/>
                  </a:schemeClr>
                </a:solidFill>
                <a:latin typeface="Marianne Medium" panose="02000000000000000000" pitchFamily="2" charset="0"/>
              </a:defRPr>
            </a:lvl1pPr>
          </a:lstStyle>
          <a:p>
            <a:pPr lvl="0"/>
            <a:r>
              <a:rPr lang="fr-FR" smtClean="0"/>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smtClean="0"/>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84423749"/>
      </p:ext>
    </p:extLst>
  </p:cSld>
  <p:clrMapOvr>
    <a:masterClrMapping/>
  </p:clrMapOvr>
  <p:timing>
    <p:tnLst>
      <p:par>
        <p:cTn id="1" dur="indefinite" restart="never" nodeType="tmRoot"/>
      </p:par>
    </p:tnLst>
  </p:timing>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181100"/>
            <a:ext cx="11179891" cy="5130000"/>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smtClean="0"/>
              <a:t>Modifier les styles du texte du masque</a:t>
            </a:r>
          </a:p>
          <a:p>
            <a:pPr lvl="1"/>
            <a:r>
              <a:rPr lang="fr-FR" smtClean="0"/>
              <a:t>Deuxième niveau</a:t>
            </a:r>
          </a:p>
          <a:p>
            <a:pPr lvl="2"/>
            <a:r>
              <a:rPr lang="fr-FR" smtClean="0"/>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6A88D15F-064A-4089-8287-365A9713BF80}" type="datetime1">
              <a:rPr lang="fr-FR" smtClean="0"/>
              <a:pPr/>
              <a:t>18/03/2024</a:t>
            </a:fld>
            <a:endParaRPr lang="fr-FR" dirty="0"/>
          </a:p>
        </p:txBody>
      </p:sp>
      <p:sp>
        <p:nvSpPr>
          <p:cNvPr id="6"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3492DEED-D3AC-4802-9689-308DB40E1254}" type="slidenum">
              <a:rPr lang="fr-FR" smtClean="0"/>
              <a:pPr/>
              <a:t>‹N°›</a:t>
            </a:fld>
            <a:endParaRPr lang="fr-FR" dirty="0"/>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smtClean="0"/>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03576349"/>
      </p:ext>
    </p:extLst>
  </p:cSld>
  <p:clrMapOvr>
    <a:masterClrMapping/>
  </p:clrMapOvr>
  <p:timing>
    <p:tnLst>
      <p:par>
        <p:cTn id="1" dur="indefinite" restart="never" nodeType="tmRoot"/>
      </p:par>
    </p:tnLst>
  </p:timing>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506054" y="1180800"/>
            <a:ext cx="5513746" cy="5130000"/>
          </a:xfrm>
        </p:spPr>
        <p:txBody>
          <a:bodyPr>
            <a:normAutofit/>
          </a:bodyPr>
          <a:lstStyle>
            <a:lvl1pPr>
              <a:defRPr sz="1800"/>
            </a:lvl1pPr>
            <a:lvl2pPr>
              <a:defRPr sz="1600"/>
            </a:lvl2pPr>
            <a:lvl3pPr>
              <a:defRPr sz="1400"/>
            </a:lvl3pPr>
          </a:lstStyle>
          <a:p>
            <a:pPr lvl="0"/>
            <a:r>
              <a:rPr lang="fr-FR" smtClean="0"/>
              <a:t>Modifier les styles du texte du masque</a:t>
            </a:r>
          </a:p>
          <a:p>
            <a:pPr lvl="1"/>
            <a:r>
              <a:rPr lang="fr-FR" smtClean="0"/>
              <a:t>Deuxième niveau</a:t>
            </a:r>
          </a:p>
          <a:p>
            <a:pPr lvl="2"/>
            <a:r>
              <a:rPr lang="fr-FR" smtClean="0"/>
              <a:t>Troisième niveau</a:t>
            </a:r>
          </a:p>
        </p:txBody>
      </p:sp>
      <p:sp>
        <p:nvSpPr>
          <p:cNvPr id="4" name="Espace réservé du contenu 3"/>
          <p:cNvSpPr>
            <a:spLocks noGrp="1"/>
          </p:cNvSpPr>
          <p:nvPr>
            <p:ph sz="half" idx="2"/>
          </p:nvPr>
        </p:nvSpPr>
        <p:spPr>
          <a:xfrm>
            <a:off x="6172199" y="1180800"/>
            <a:ext cx="5513745" cy="5130000"/>
          </a:xfrm>
        </p:spPr>
        <p:txBody>
          <a:bodyPr>
            <a:normAutofit/>
          </a:bodyPr>
          <a:lstStyle>
            <a:lvl1pPr>
              <a:defRPr sz="1800"/>
            </a:lvl1pPr>
            <a:lvl2pPr>
              <a:defRPr sz="1600"/>
            </a:lvl2pPr>
            <a:lvl3pPr>
              <a:defRPr sz="1400"/>
            </a:lvl3pPr>
          </a:lstStyle>
          <a:p>
            <a:pPr lvl="0"/>
            <a:r>
              <a:rPr lang="fr-FR" smtClean="0"/>
              <a:t>Modifier les styles du texte du masque</a:t>
            </a:r>
          </a:p>
          <a:p>
            <a:pPr lvl="1"/>
            <a:r>
              <a:rPr lang="fr-FR" smtClean="0"/>
              <a:t>Deuxième niveau</a:t>
            </a:r>
          </a:p>
          <a:p>
            <a:pPr lvl="2"/>
            <a:r>
              <a:rPr lang="fr-FR" smtClean="0"/>
              <a:t>Troisième niveau</a:t>
            </a:r>
          </a:p>
        </p:txBody>
      </p:sp>
      <p:sp>
        <p:nvSpPr>
          <p:cNvPr id="5" name="Espace réservé de la date 4"/>
          <p:cNvSpPr>
            <a:spLocks noGrp="1"/>
          </p:cNvSpPr>
          <p:nvPr>
            <p:ph type="dt" sz="half" idx="10"/>
          </p:nvPr>
        </p:nvSpPr>
        <p:spPr>
          <a:xfrm>
            <a:off x="4724399" y="6527981"/>
            <a:ext cx="2743200" cy="317754"/>
          </a:xfrm>
        </p:spPr>
        <p:txBody>
          <a:bodyPr/>
          <a:lstStyle>
            <a:lvl1pPr algn="ctr">
              <a:defRPr sz="900">
                <a:latin typeface="Marianne Light" panose="02000000000000000000" pitchFamily="2" charset="0"/>
              </a:defRPr>
            </a:lvl1pPr>
          </a:lstStyle>
          <a:p>
            <a:fld id="{EC15913E-DEED-467C-8C7B-34E255CE8A4C}" type="datetime1">
              <a:rPr lang="fr-FR" smtClean="0"/>
              <a:pPr/>
              <a:t>18/03/2024</a:t>
            </a:fld>
            <a:endParaRPr lang="fr-FR" dirty="0"/>
          </a:p>
        </p:txBody>
      </p:sp>
      <p:sp>
        <p:nvSpPr>
          <p:cNvPr id="7" name="Espace réservé du numéro de diapositive 6"/>
          <p:cNvSpPr>
            <a:spLocks noGrp="1"/>
          </p:cNvSpPr>
          <p:nvPr>
            <p:ph type="sldNum" sz="quarter" idx="12"/>
          </p:nvPr>
        </p:nvSpPr>
        <p:spPr>
          <a:xfrm>
            <a:off x="496977" y="6527980"/>
            <a:ext cx="2743200" cy="324000"/>
          </a:xfrm>
        </p:spPr>
        <p:txBody>
          <a:bodyPr/>
          <a:lstStyle>
            <a:lvl1pPr algn="l">
              <a:defRPr sz="900">
                <a:latin typeface="Marianne Light" panose="02000000000000000000" pitchFamily="2" charset="0"/>
              </a:defRPr>
            </a:lvl1pPr>
          </a:lstStyle>
          <a:p>
            <a:fld id="{EE101142-BFE4-46C1-946B-93C78A7BE893}" type="slidenum">
              <a:rPr lang="fr-FR" smtClean="0"/>
              <a:pPr/>
              <a:t>‹N°›</a:t>
            </a:fld>
            <a:endParaRPr lang="fr-FR" dirty="0"/>
          </a:p>
        </p:txBody>
      </p:sp>
      <p:sp>
        <p:nvSpPr>
          <p:cNvPr id="9"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10" name="Connecteur droit 9"/>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sp>
        <p:nvSpPr>
          <p:cNvPr id="16"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smtClean="0"/>
              <a:t>Modifiez le style du titre</a:t>
            </a:r>
            <a:endParaRPr lang="fr-FR" dirty="0"/>
          </a:p>
        </p:txBody>
      </p:sp>
    </p:spTree>
    <p:extLst>
      <p:ext uri="{BB962C8B-B14F-4D97-AF65-F5344CB8AC3E}">
        <p14:creationId xmlns:p14="http://schemas.microsoft.com/office/powerpoint/2010/main" val="3959365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A603F930-4957-4706-8BC7-1C75CCE9B242}" type="datetime1">
              <a:rPr lang="fr-FR" smtClean="0"/>
              <a:pPr/>
              <a:t>18/03/2024</a:t>
            </a:fld>
            <a:endParaRPr lang="fr-FR" dirty="0"/>
          </a:p>
        </p:txBody>
      </p:sp>
      <p:sp>
        <p:nvSpPr>
          <p:cNvPr id="6"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FCAB8ADF-4DA5-4D8E-AC6B-904C7255BD6C}"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1">
                    <a:lumMod val="50000"/>
                  </a:schemeClr>
                </a:solidFill>
                <a:latin typeface="Marianne Medium" panose="02000000000000000000" pitchFamily="2" charset="0"/>
              </a:defRPr>
            </a:lvl1pPr>
          </a:lstStyle>
          <a:p>
            <a:pPr lvl="0"/>
            <a:r>
              <a:rPr lang="fr-FR" smtClean="0"/>
              <a:t>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smtClean="0"/>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
        <p:nvSpPr>
          <p:cNvPr id="16" name="Espace réservé du contenu 2"/>
          <p:cNvSpPr>
            <a:spLocks noGrp="1"/>
          </p:cNvSpPr>
          <p:nvPr>
            <p:ph sz="half" idx="14"/>
          </p:nvPr>
        </p:nvSpPr>
        <p:spPr>
          <a:xfrm>
            <a:off x="506054" y="1625054"/>
            <a:ext cx="5513746" cy="4747737"/>
          </a:xfrm>
        </p:spPr>
        <p:txBody>
          <a:bodyPr>
            <a:normAutofit/>
          </a:bodyPr>
          <a:lstStyle>
            <a:lvl1pPr>
              <a:defRPr sz="1800"/>
            </a:lvl1pPr>
            <a:lvl2pPr>
              <a:defRPr sz="1600"/>
            </a:lvl2pPr>
            <a:lvl3pPr>
              <a:defRPr sz="1400"/>
            </a:lvl3pPr>
          </a:lstStyle>
          <a:p>
            <a:pPr lvl="0"/>
            <a:r>
              <a:rPr lang="fr-FR" smtClean="0"/>
              <a:t>Modifier les styles du texte du masque</a:t>
            </a:r>
          </a:p>
          <a:p>
            <a:pPr lvl="1"/>
            <a:r>
              <a:rPr lang="fr-FR" smtClean="0"/>
              <a:t>Deuxième niveau</a:t>
            </a:r>
          </a:p>
          <a:p>
            <a:pPr lvl="2"/>
            <a:r>
              <a:rPr lang="fr-FR" smtClean="0"/>
              <a:t>Troisième niveau</a:t>
            </a:r>
          </a:p>
        </p:txBody>
      </p:sp>
      <p:sp>
        <p:nvSpPr>
          <p:cNvPr id="17" name="Espace réservé du contenu 3"/>
          <p:cNvSpPr>
            <a:spLocks noGrp="1"/>
          </p:cNvSpPr>
          <p:nvPr>
            <p:ph sz="half" idx="2"/>
          </p:nvPr>
        </p:nvSpPr>
        <p:spPr>
          <a:xfrm>
            <a:off x="6172199" y="1625054"/>
            <a:ext cx="5513745" cy="4747737"/>
          </a:xfrm>
        </p:spPr>
        <p:txBody>
          <a:bodyPr>
            <a:normAutofit/>
          </a:bodyPr>
          <a:lstStyle>
            <a:lvl1pPr>
              <a:defRPr sz="1800"/>
            </a:lvl1pPr>
            <a:lvl2pPr>
              <a:defRPr sz="1600"/>
            </a:lvl2pPr>
            <a:lvl3pPr>
              <a:defRPr sz="1400"/>
            </a:lvl3pPr>
          </a:lstStyle>
          <a:p>
            <a:pPr lvl="0"/>
            <a:r>
              <a:rPr lang="fr-FR" smtClean="0"/>
              <a:t>Modifier les styles du texte du masque</a:t>
            </a:r>
          </a:p>
          <a:p>
            <a:pPr lvl="1"/>
            <a:r>
              <a:rPr lang="fr-FR" smtClean="0"/>
              <a:t>Deuxième niveau</a:t>
            </a:r>
          </a:p>
          <a:p>
            <a:pPr lvl="2"/>
            <a:r>
              <a:rPr lang="fr-FR" smtClean="0"/>
              <a:t>Troisième niveau</a:t>
            </a:r>
          </a:p>
        </p:txBody>
      </p:sp>
    </p:spTree>
    <p:extLst>
      <p:ext uri="{BB962C8B-B14F-4D97-AF65-F5344CB8AC3E}">
        <p14:creationId xmlns:p14="http://schemas.microsoft.com/office/powerpoint/2010/main" val="2717335328"/>
      </p:ext>
    </p:extLst>
  </p:cSld>
  <p:clrMapOvr>
    <a:masterClrMapping/>
  </p:clrMapOvr>
  <p:timing>
    <p:tnLst>
      <p:par>
        <p:cTn id="1" dur="indefinite" restart="never" nodeType="tmRoot"/>
      </p:par>
    </p:tnLst>
  </p:timing>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24399" y="6492874"/>
            <a:ext cx="2743200" cy="365125"/>
          </a:xfrm>
        </p:spPr>
        <p:txBody>
          <a:bodyPr/>
          <a:lstStyle>
            <a:lvl1pPr algn="ctr">
              <a:defRPr sz="900">
                <a:latin typeface="Marianne Light" panose="02000000000000000000" pitchFamily="2" charset="0"/>
              </a:defRPr>
            </a:lvl1pPr>
          </a:lstStyle>
          <a:p>
            <a:fld id="{17C7D494-E8F7-4FCF-A59B-F5580C05D04D}" type="datetime1">
              <a:rPr lang="fr-FR" smtClean="0"/>
              <a:pPr/>
              <a:t>18/03/2024</a:t>
            </a:fld>
            <a:endParaRPr lang="fr-FR" dirty="0"/>
          </a:p>
        </p:txBody>
      </p:sp>
      <p:sp>
        <p:nvSpPr>
          <p:cNvPr id="4" name="Espace réservé du numéro de diapositive 3"/>
          <p:cNvSpPr>
            <a:spLocks noGrp="1"/>
          </p:cNvSpPr>
          <p:nvPr>
            <p:ph type="sldNum" sz="quarter" idx="12"/>
          </p:nvPr>
        </p:nvSpPr>
        <p:spPr>
          <a:xfrm>
            <a:off x="506054" y="6492875"/>
            <a:ext cx="2743200" cy="365125"/>
          </a:xfrm>
        </p:spPr>
        <p:txBody>
          <a:bodyPr/>
          <a:lstStyle>
            <a:lvl1pPr algn="l">
              <a:defRPr sz="900">
                <a:latin typeface="Marianne Light" panose="02000000000000000000" pitchFamily="2" charset="0"/>
              </a:defRPr>
            </a:lvl1pPr>
          </a:lstStyle>
          <a:p>
            <a:fld id="{C1823B0A-DB99-4DAE-96EA-7ED1CB6855B3}" type="slidenum">
              <a:rPr lang="fr-FR" smtClean="0"/>
              <a:pPr/>
              <a:t>‹N°›</a:t>
            </a:fld>
            <a:endParaRPr lang="fr-FR" dirty="0"/>
          </a:p>
        </p:txBody>
      </p:sp>
      <p:sp>
        <p:nvSpPr>
          <p:cNvPr id="6"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7" name="Connecteur droit 6"/>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636648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6054" y="457200"/>
            <a:ext cx="4450957" cy="1600200"/>
          </a:xfrm>
        </p:spPr>
        <p:txBody>
          <a:bodyPr anchor="b">
            <a:normAutofit/>
          </a:bodyPr>
          <a:lstStyle>
            <a:lvl1pPr>
              <a:defRPr sz="3600">
                <a:solidFill>
                  <a:srgbClr val="000091"/>
                </a:solidFill>
              </a:defRPr>
            </a:lvl1pPr>
          </a:lstStyle>
          <a:p>
            <a:r>
              <a:rPr lang="fr-FR" smtClean="0"/>
              <a:t>Modifiez le style du titre</a:t>
            </a:r>
            <a:endParaRPr lang="fr-FR" dirty="0"/>
          </a:p>
        </p:txBody>
      </p:sp>
      <p:sp>
        <p:nvSpPr>
          <p:cNvPr id="3" name="Espace réservé du contenu 2"/>
          <p:cNvSpPr>
            <a:spLocks noGrp="1"/>
          </p:cNvSpPr>
          <p:nvPr>
            <p:ph idx="1"/>
          </p:nvPr>
        </p:nvSpPr>
        <p:spPr>
          <a:xfrm>
            <a:off x="5185611" y="457200"/>
            <a:ext cx="6500333" cy="5714999"/>
          </a:xfrm>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p:txBody>
      </p:sp>
      <p:sp>
        <p:nvSpPr>
          <p:cNvPr id="4" name="Espace réservé du texte 3"/>
          <p:cNvSpPr>
            <a:spLocks noGrp="1"/>
          </p:cNvSpPr>
          <p:nvPr>
            <p:ph type="body" sz="half" idx="2"/>
          </p:nvPr>
        </p:nvSpPr>
        <p:spPr>
          <a:xfrm>
            <a:off x="506054" y="2122822"/>
            <a:ext cx="4450957" cy="4049377"/>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a:xfrm>
            <a:off x="4723200" y="6484519"/>
            <a:ext cx="2743200" cy="365125"/>
          </a:xfrm>
        </p:spPr>
        <p:txBody>
          <a:bodyPr/>
          <a:lstStyle>
            <a:lvl1pPr algn="ctr">
              <a:defRPr sz="900">
                <a:latin typeface="Marianne Light" panose="02000000000000000000" pitchFamily="2" charset="0"/>
              </a:defRPr>
            </a:lvl1pPr>
          </a:lstStyle>
          <a:p>
            <a:fld id="{796C1A70-8C17-4E2E-9E51-86B3C98471EB}" type="datetime1">
              <a:rPr lang="fr-FR" smtClean="0"/>
              <a:pPr/>
              <a:t>18/03/2024</a:t>
            </a:fld>
            <a:endParaRPr lang="fr-FR" dirty="0"/>
          </a:p>
        </p:txBody>
      </p:sp>
      <p:sp>
        <p:nvSpPr>
          <p:cNvPr id="7" name="Espace réservé du numéro de diapositive 6"/>
          <p:cNvSpPr>
            <a:spLocks noGrp="1"/>
          </p:cNvSpPr>
          <p:nvPr>
            <p:ph type="sldNum" sz="quarter" idx="12"/>
          </p:nvPr>
        </p:nvSpPr>
        <p:spPr>
          <a:xfrm>
            <a:off x="506054" y="6484519"/>
            <a:ext cx="2743200" cy="365125"/>
          </a:xfrm>
        </p:spPr>
        <p:txBody>
          <a:bodyPr/>
          <a:lstStyle>
            <a:lvl1pPr algn="l">
              <a:defRPr sz="900">
                <a:latin typeface="Marianne Light" panose="02000000000000000000" pitchFamily="2" charset="0"/>
              </a:defRPr>
            </a:lvl1pPr>
          </a:lstStyle>
          <a:p>
            <a:fld id="{76BFFBA1-D441-4ACE-A4EE-5CAF44B2BFDC}" type="slidenum">
              <a:rPr lang="fr-FR" smtClean="0"/>
              <a:pPr/>
              <a:t>‹N°›</a:t>
            </a:fld>
            <a:endParaRPr lang="fr-FR" dirty="0"/>
          </a:p>
        </p:txBody>
      </p:sp>
      <p:sp>
        <p:nvSpPr>
          <p:cNvPr id="9"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smtClean="0">
                <a:solidFill>
                  <a:schemeClr val="tx1"/>
                </a:solidFill>
                <a:latin typeface="Marianne" panose="02000000000000000000" pitchFamily="2" charset="0"/>
              </a:rPr>
              <a:t>Direction</a:t>
            </a:r>
          </a:p>
          <a:p>
            <a:pPr algn="l"/>
            <a:r>
              <a:rPr lang="fr-FR" sz="1000" dirty="0" smtClean="0">
                <a:solidFill>
                  <a:schemeClr val="tx1"/>
                </a:solidFill>
                <a:latin typeface="Marianne" panose="02000000000000000000" pitchFamily="2" charset="0"/>
              </a:rPr>
              <a:t>de la sécurité sociale</a:t>
            </a:r>
            <a:endParaRPr lang="fr-FR" sz="1000" dirty="0">
              <a:solidFill>
                <a:schemeClr val="tx1"/>
              </a:solidFill>
              <a:latin typeface="Marianne" panose="02000000000000000000" pitchFamily="2" charset="0"/>
            </a:endParaRPr>
          </a:p>
        </p:txBody>
      </p:sp>
      <p:cxnSp>
        <p:nvCxnSpPr>
          <p:cNvPr id="10" name="Connecteur droit 9"/>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17191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smtClean="0"/>
              <a:t>Modifier les styles du texte du masque</a:t>
            </a:r>
          </a:p>
          <a:p>
            <a:pPr lvl="1"/>
            <a:r>
              <a:rPr lang="fr-FR" dirty="0" smtClean="0"/>
              <a:t>Deuxième niveau</a:t>
            </a:r>
          </a:p>
          <a:p>
            <a:pPr lvl="2"/>
            <a:r>
              <a:rPr lang="fr-FR" dirty="0" smtClean="0"/>
              <a:t>Troisième niveau</a:t>
            </a:r>
          </a:p>
        </p:txBody>
      </p:sp>
      <p:sp>
        <p:nvSpPr>
          <p:cNvPr id="4" name="Espace réservé de la date 3"/>
          <p:cNvSpPr>
            <a:spLocks noGrp="1"/>
          </p:cNvSpPr>
          <p:nvPr>
            <p:ph type="dt" sz="half" idx="2"/>
          </p:nvPr>
        </p:nvSpPr>
        <p:spPr>
          <a:xfrm>
            <a:off x="4724400" y="6477804"/>
            <a:ext cx="2743200" cy="365125"/>
          </a:xfrm>
          <a:prstGeom prst="rect">
            <a:avLst/>
          </a:prstGeom>
        </p:spPr>
        <p:txBody>
          <a:bodyPr vert="horz" lIns="91440" tIns="45720" rIns="91440" bIns="45720" rtlCol="0" anchor="ctr"/>
          <a:lstStyle>
            <a:lvl1pPr algn="ctr">
              <a:defRPr sz="900">
                <a:solidFill>
                  <a:schemeClr val="tx1">
                    <a:tint val="75000"/>
                  </a:schemeClr>
                </a:solidFill>
                <a:latin typeface="Marianne Light" panose="02000000000000000000" pitchFamily="2" charset="0"/>
              </a:defRPr>
            </a:lvl1pPr>
          </a:lstStyle>
          <a:p>
            <a:fld id="{E0B9DFD8-23E0-43C3-B7DF-9757BFEB2448}" type="datetime1">
              <a:rPr lang="fr-FR" smtClean="0"/>
              <a:pPr/>
              <a:t>18/03/2024</a:t>
            </a:fld>
            <a:endParaRPr lang="fr-FR" dirty="0"/>
          </a:p>
        </p:txBody>
      </p:sp>
      <p:sp>
        <p:nvSpPr>
          <p:cNvPr id="6" name="Espace réservé du numéro de diapositive 5"/>
          <p:cNvSpPr>
            <a:spLocks noGrp="1"/>
          </p:cNvSpPr>
          <p:nvPr>
            <p:ph type="sldNum" sz="quarter" idx="4"/>
          </p:nvPr>
        </p:nvSpPr>
        <p:spPr>
          <a:xfrm>
            <a:off x="838200" y="6493546"/>
            <a:ext cx="2743200" cy="365125"/>
          </a:xfrm>
          <a:prstGeom prst="rect">
            <a:avLst/>
          </a:prstGeom>
        </p:spPr>
        <p:txBody>
          <a:bodyPr vert="horz" lIns="91440" tIns="45720" rIns="91440" bIns="45720" rtlCol="0" anchor="ctr"/>
          <a:lstStyle>
            <a:lvl1pPr algn="l">
              <a:defRPr sz="900">
                <a:solidFill>
                  <a:schemeClr val="tx1">
                    <a:tint val="75000"/>
                  </a:schemeClr>
                </a:solidFill>
                <a:latin typeface="Marianne Light" panose="02000000000000000000" pitchFamily="2" charset="0"/>
              </a:defRPr>
            </a:lvl1pPr>
          </a:lstStyle>
          <a:p>
            <a:fld id="{B8ED5F09-128B-4FCF-A6F2-4CD09D525C30}" type="slidenum">
              <a:rPr lang="fr-FR" smtClean="0"/>
              <a:pPr/>
              <a:t>‹N°›</a:t>
            </a:fld>
            <a:endParaRPr lang="fr-FR" dirty="0"/>
          </a:p>
        </p:txBody>
      </p:sp>
    </p:spTree>
    <p:extLst>
      <p:ext uri="{BB962C8B-B14F-4D97-AF65-F5344CB8AC3E}">
        <p14:creationId xmlns:p14="http://schemas.microsoft.com/office/powerpoint/2010/main" val="20061550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3" r:id="rId3"/>
    <p:sldLayoutId id="2147483650" r:id="rId4"/>
    <p:sldLayoutId id="2147483660" r:id="rId5"/>
    <p:sldLayoutId id="2147483652" r:id="rId6"/>
    <p:sldLayoutId id="2147483661" r:id="rId7"/>
    <p:sldLayoutId id="2147483655" r:id="rId8"/>
    <p:sldLayoutId id="2147483656" r:id="rId9"/>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rgbClr val="000091"/>
          </a:solidFill>
          <a:latin typeface="Marianne Medium" panose="02000000000000000000" pitchFamily="2" charset="0"/>
          <a:ea typeface="+mj-ea"/>
          <a:cs typeface="+mj-cs"/>
        </a:defRPr>
      </a:lvl1pPr>
    </p:titleStyle>
    <p:bodyStyle>
      <a:lvl1pPr marL="228600" indent="-228600" algn="l" defTabSz="914400" rtl="0" eaLnBrk="1" latinLnBrk="0" hangingPunct="1">
        <a:lnSpc>
          <a:spcPct val="100000"/>
        </a:lnSpc>
        <a:spcBef>
          <a:spcPts val="1000"/>
        </a:spcBef>
        <a:spcAft>
          <a:spcPts val="600"/>
        </a:spcAft>
        <a:buFont typeface="Arial" panose="020B0604020202020204" pitchFamily="34" charset="0"/>
        <a:buChar char="•"/>
        <a:defRPr lang="fr-FR" sz="2000" kern="1200" dirty="0" smtClean="0">
          <a:solidFill>
            <a:schemeClr val="tx1"/>
          </a:solidFill>
          <a:latin typeface="Marianne"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dirty="0" smtClean="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dirty="0" smtClean="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Lois de financement de la sécurité sociale</a:t>
            </a:r>
            <a:endParaRPr lang="fr-FR" cap="all" dirty="0">
              <a:latin typeface="Marianne ExtraBold" panose="02000000000000000000" pitchFamily="2" charset="0"/>
            </a:endParaRPr>
          </a:p>
        </p:txBody>
      </p:sp>
      <p:sp>
        <p:nvSpPr>
          <p:cNvPr id="3" name="Sous-titre 2"/>
          <p:cNvSpPr>
            <a:spLocks noGrp="1"/>
          </p:cNvSpPr>
          <p:nvPr>
            <p:ph type="subTitle" idx="1"/>
          </p:nvPr>
        </p:nvSpPr>
        <p:spPr/>
        <p:txBody>
          <a:bodyPr/>
          <a:lstStyle/>
          <a:p>
            <a:r>
              <a:rPr lang="fr-FR" dirty="0" smtClean="0"/>
              <a:t>Impact pour les Français de l’étranger </a:t>
            </a:r>
            <a:endParaRPr lang="fr-FR" dirty="0"/>
          </a:p>
        </p:txBody>
      </p:sp>
    </p:spTree>
    <p:extLst>
      <p:ext uri="{BB962C8B-B14F-4D97-AF65-F5344CB8AC3E}">
        <p14:creationId xmlns:p14="http://schemas.microsoft.com/office/powerpoint/2010/main" val="3525311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Impact pour la protection sociale des Français de l’étranger </a:t>
            </a:r>
            <a:endParaRPr lang="fr-FR" dirty="0"/>
          </a:p>
        </p:txBody>
      </p:sp>
      <p:sp>
        <p:nvSpPr>
          <p:cNvPr id="6" name="Espace réservé du texte 5"/>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172336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3" y="1514824"/>
            <a:ext cx="11179891" cy="4733131"/>
          </a:xfrm>
        </p:spPr>
        <p:txBody>
          <a:bodyPr>
            <a:noAutofit/>
          </a:bodyPr>
          <a:lstStyle/>
          <a:p>
            <a:r>
              <a:rPr lang="fr-FR" sz="1800" b="1" dirty="0" smtClean="0"/>
              <a:t>Résidence dans un Etat de l’UE/EEE/Suisse</a:t>
            </a:r>
          </a:p>
          <a:p>
            <a:pPr>
              <a:spcBef>
                <a:spcPts val="0"/>
              </a:spcBef>
              <a:spcAft>
                <a:spcPts val="0"/>
              </a:spcAft>
              <a:buFontTx/>
              <a:buChar char="-"/>
            </a:pPr>
            <a:r>
              <a:rPr lang="fr-FR" sz="1800" dirty="0" smtClean="0"/>
              <a:t>Principe général d’affiliation à la sécurité sociale de l’Etat d’activité</a:t>
            </a:r>
          </a:p>
          <a:p>
            <a:pPr>
              <a:spcBef>
                <a:spcPts val="600"/>
              </a:spcBef>
              <a:spcAft>
                <a:spcPts val="0"/>
              </a:spcAft>
              <a:buFontTx/>
              <a:buChar char="-"/>
            </a:pPr>
            <a:r>
              <a:rPr lang="fr-FR" sz="1800" dirty="0"/>
              <a:t>M</a:t>
            </a:r>
            <a:r>
              <a:rPr lang="fr-FR" sz="1800" dirty="0" smtClean="0"/>
              <a:t>aintien au régime de sécurité sociale français dans le cas d’un travailleur détaché ou d’un travailleur frontalier (résidant hors de France mais ayant une activité en France)</a:t>
            </a:r>
          </a:p>
          <a:p>
            <a:pPr>
              <a:spcBef>
                <a:spcPts val="600"/>
              </a:spcBef>
              <a:spcAft>
                <a:spcPts val="1200"/>
              </a:spcAft>
              <a:buFontTx/>
              <a:buChar char="-"/>
            </a:pPr>
            <a:r>
              <a:rPr lang="fr-FR" sz="1800" dirty="0" smtClean="0"/>
              <a:t>Règles de coordination: unicité de la législation applicable, égalité de traitement, totalisation des périodes, </a:t>
            </a:r>
            <a:r>
              <a:rPr lang="fr-FR" sz="1800" dirty="0" err="1" smtClean="0"/>
              <a:t>exportabilité</a:t>
            </a:r>
            <a:r>
              <a:rPr lang="fr-FR" sz="1800" dirty="0" smtClean="0"/>
              <a:t> des prestations </a:t>
            </a:r>
          </a:p>
          <a:p>
            <a:pPr>
              <a:spcBef>
                <a:spcPts val="600"/>
              </a:spcBef>
              <a:spcAft>
                <a:spcPts val="0"/>
              </a:spcAft>
            </a:pPr>
            <a:r>
              <a:rPr lang="fr-FR" sz="1800" b="1" dirty="0" smtClean="0"/>
              <a:t>Résidence dans un Etat ayant conclu une convention de sécurité sociale avec la France</a:t>
            </a:r>
          </a:p>
          <a:p>
            <a:pPr>
              <a:spcBef>
                <a:spcPts val="600"/>
              </a:spcBef>
              <a:spcAft>
                <a:spcPts val="0"/>
              </a:spcAft>
              <a:buFontTx/>
              <a:buChar char="-"/>
            </a:pPr>
            <a:r>
              <a:rPr lang="fr-FR" sz="1800" dirty="0" smtClean="0"/>
              <a:t>Principes similaires : affiliation dans l’Etat d’activité, exceptions du détachement</a:t>
            </a:r>
          </a:p>
          <a:p>
            <a:pPr>
              <a:spcBef>
                <a:spcPts val="600"/>
              </a:spcBef>
              <a:spcAft>
                <a:spcPts val="1200"/>
              </a:spcAft>
              <a:buFontTx/>
              <a:buChar char="-"/>
            </a:pPr>
            <a:r>
              <a:rPr lang="fr-FR" sz="1800" dirty="0"/>
              <a:t>Règles de coordination proches des règlements européens, variant selon les conventions </a:t>
            </a:r>
          </a:p>
          <a:p>
            <a:r>
              <a:rPr lang="fr-FR" sz="1800" b="1" dirty="0" smtClean="0"/>
              <a:t>Résidence dans un autre Etat sans convention de sécurité sociale </a:t>
            </a:r>
          </a:p>
          <a:p>
            <a:pPr>
              <a:spcBef>
                <a:spcPts val="600"/>
              </a:spcBef>
              <a:spcAft>
                <a:spcPts val="0"/>
              </a:spcAft>
              <a:buFontTx/>
              <a:buChar char="-"/>
            </a:pPr>
            <a:r>
              <a:rPr lang="fr-FR" sz="1800" dirty="0" smtClean="0"/>
              <a:t>Affiliation au régime de sécurité sociale de cet Etat </a:t>
            </a:r>
          </a:p>
          <a:p>
            <a:pPr>
              <a:spcBef>
                <a:spcPts val="600"/>
              </a:spcBef>
              <a:spcAft>
                <a:spcPts val="0"/>
              </a:spcAft>
              <a:buFontTx/>
              <a:buChar char="-"/>
            </a:pPr>
            <a:r>
              <a:rPr lang="fr-FR" sz="1800" dirty="0" smtClean="0"/>
              <a:t>Adhésion volontaire à la CFE possible en complément  </a:t>
            </a:r>
          </a:p>
          <a:p>
            <a:pPr>
              <a:spcBef>
                <a:spcPts val="600"/>
              </a:spcBef>
              <a:spcAft>
                <a:spcPts val="0"/>
              </a:spcAft>
              <a:buFontTx/>
              <a:buChar char="-"/>
            </a:pPr>
            <a:r>
              <a:rPr lang="fr-FR" sz="1800" dirty="0"/>
              <a:t>P</a:t>
            </a:r>
            <a:r>
              <a:rPr lang="fr-FR" sz="1800" dirty="0" smtClean="0"/>
              <a:t>ensionné d’un régime français inactif: possibilité sous conditions d’adhérer au CNAREFE pour la prise en charge des soins de santé lors de séjours temporaires en France </a:t>
            </a:r>
            <a:endParaRPr lang="fr-FR" sz="1800" dirty="0"/>
          </a:p>
        </p:txBody>
      </p:sp>
      <p:sp>
        <p:nvSpPr>
          <p:cNvPr id="3" name="Espace réservé de la date 2"/>
          <p:cNvSpPr>
            <a:spLocks noGrp="1"/>
          </p:cNvSpPr>
          <p:nvPr>
            <p:ph type="dt" sz="half" idx="10"/>
          </p:nvPr>
        </p:nvSpPr>
        <p:spPr/>
        <p:txBody>
          <a:bodyPr/>
          <a:lstStyle/>
          <a:p>
            <a:fld id="{6A88D15F-064A-4089-8287-365A9713BF80}" type="datetime1">
              <a:rPr lang="fr-FR" smtClean="0"/>
              <a:pPr/>
              <a:t>18/03/2024</a:t>
            </a:fld>
            <a:endParaRPr lang="fr-FR" dirty="0"/>
          </a:p>
        </p:txBody>
      </p:sp>
      <p:sp>
        <p:nvSpPr>
          <p:cNvPr id="7" name="Espace réservé du texte 6"/>
          <p:cNvSpPr>
            <a:spLocks noGrp="1"/>
          </p:cNvSpPr>
          <p:nvPr>
            <p:ph type="body" sz="quarter" idx="13"/>
          </p:nvPr>
        </p:nvSpPr>
        <p:spPr/>
        <p:txBody>
          <a:bodyPr/>
          <a:lstStyle/>
          <a:p>
            <a:r>
              <a:rPr lang="fr-FR" dirty="0" smtClean="0"/>
              <a:t>Une couverture variant selon le lieu de résidence et d’activité </a:t>
            </a:r>
            <a:endParaRPr lang="fr-FR" dirty="0"/>
          </a:p>
        </p:txBody>
      </p:sp>
      <p:sp>
        <p:nvSpPr>
          <p:cNvPr id="5" name="Titre 4"/>
          <p:cNvSpPr>
            <a:spLocks noGrp="1"/>
          </p:cNvSpPr>
          <p:nvPr>
            <p:ph type="title"/>
          </p:nvPr>
        </p:nvSpPr>
        <p:spPr/>
        <p:txBody>
          <a:bodyPr/>
          <a:lstStyle/>
          <a:p>
            <a:r>
              <a:rPr lang="fr-FR" sz="3200" dirty="0" smtClean="0"/>
              <a:t>1.1 Diversité de la couverture des Français de l’étranger </a:t>
            </a:r>
            <a:endParaRPr lang="fr-FR" sz="3200" dirty="0"/>
          </a:p>
        </p:txBody>
      </p:sp>
    </p:spTree>
    <p:extLst>
      <p:ext uri="{BB962C8B-B14F-4D97-AF65-F5344CB8AC3E}">
        <p14:creationId xmlns:p14="http://schemas.microsoft.com/office/powerpoint/2010/main" val="1884848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normAutofit fontScale="92500" lnSpcReduction="10000"/>
          </a:bodyPr>
          <a:lstStyle/>
          <a:p>
            <a:r>
              <a:rPr lang="fr-FR" dirty="0" smtClean="0"/>
              <a:t>Un Français résidant à l’étranger qui maintient une affiliation à la sécurité sociale française sera impacté directement par l’ensemble des mesures prises en LFSS au même titre que toute personne affiliée au régime de sécurité sociale français et résidant en France </a:t>
            </a:r>
          </a:p>
          <a:p>
            <a:pPr marL="0" indent="0">
              <a:buNone/>
            </a:pPr>
            <a:r>
              <a:rPr lang="fr-FR" i="1" dirty="0" smtClean="0"/>
              <a:t>Ex: franchises médicales </a:t>
            </a:r>
          </a:p>
          <a:p>
            <a:r>
              <a:rPr lang="fr-FR" dirty="0" smtClean="0"/>
              <a:t>Un Français de l’étranger dont la situation est couverte par les règlements européens de coordination ou par une convention bilatérale de sécurité sociale pourra être impacté par des mesures structurelles comme les modes de calcul de prestations ou l’introduction de nouvelle prestation</a:t>
            </a:r>
          </a:p>
          <a:p>
            <a:pPr marL="0" indent="0">
              <a:buNone/>
            </a:pPr>
            <a:r>
              <a:rPr lang="fr-FR" i="1" dirty="0" smtClean="0"/>
              <a:t>Ex: pension d’orphelin</a:t>
            </a:r>
          </a:p>
          <a:p>
            <a:r>
              <a:rPr lang="fr-FR" dirty="0" smtClean="0"/>
              <a:t>Un Français de l’étranger résidant dans un Etat non conventionné, et ne gardant pas de lien avec la sécurité sociale française pourra être impacté à son retour en France par les mesures en matière d’ouverture des droits </a:t>
            </a:r>
          </a:p>
          <a:p>
            <a:pPr marL="0" indent="0">
              <a:buNone/>
            </a:pPr>
            <a:r>
              <a:rPr lang="fr-FR" i="1" dirty="0" smtClean="0"/>
              <a:t>Ex: délai de carence pour l’affiliation à l’assurance maladie française</a:t>
            </a:r>
          </a:p>
          <a:p>
            <a:endParaRPr lang="fr-FR" dirty="0" smtClean="0"/>
          </a:p>
          <a:p>
            <a:endParaRPr lang="fr-FR" dirty="0"/>
          </a:p>
          <a:p>
            <a:endParaRPr lang="fr-FR" dirty="0"/>
          </a:p>
        </p:txBody>
      </p:sp>
      <p:sp>
        <p:nvSpPr>
          <p:cNvPr id="3" name="Espace réservé de la date 2"/>
          <p:cNvSpPr>
            <a:spLocks noGrp="1"/>
          </p:cNvSpPr>
          <p:nvPr>
            <p:ph type="dt" sz="half" idx="10"/>
          </p:nvPr>
        </p:nvSpPr>
        <p:spPr/>
        <p:txBody>
          <a:bodyPr/>
          <a:lstStyle/>
          <a:p>
            <a:fld id="{6A88D15F-064A-4089-8287-365A9713BF80}" type="datetime1">
              <a:rPr lang="fr-FR" smtClean="0"/>
              <a:pPr/>
              <a:t>18/03/2024</a:t>
            </a:fld>
            <a:endParaRPr lang="fr-FR" dirty="0"/>
          </a:p>
        </p:txBody>
      </p:sp>
      <p:sp>
        <p:nvSpPr>
          <p:cNvPr id="7" name="Espace réservé du texte 6"/>
          <p:cNvSpPr>
            <a:spLocks noGrp="1"/>
          </p:cNvSpPr>
          <p:nvPr>
            <p:ph type="body" sz="quarter" idx="13"/>
          </p:nvPr>
        </p:nvSpPr>
        <p:spPr/>
        <p:txBody>
          <a:bodyPr/>
          <a:lstStyle/>
          <a:p>
            <a:r>
              <a:rPr lang="fr-FR" dirty="0" smtClean="0"/>
              <a:t>Du maintien au régime français à l’absence de liens </a:t>
            </a:r>
            <a:endParaRPr lang="fr-FR" dirty="0"/>
          </a:p>
        </p:txBody>
      </p:sp>
      <p:sp>
        <p:nvSpPr>
          <p:cNvPr id="5" name="Titre 4"/>
          <p:cNvSpPr>
            <a:spLocks noGrp="1"/>
          </p:cNvSpPr>
          <p:nvPr>
            <p:ph type="title"/>
          </p:nvPr>
        </p:nvSpPr>
        <p:spPr>
          <a:xfrm>
            <a:off x="506052" y="259493"/>
            <a:ext cx="11436012" cy="517748"/>
          </a:xfrm>
        </p:spPr>
        <p:txBody>
          <a:bodyPr/>
          <a:lstStyle/>
          <a:p>
            <a:r>
              <a:rPr lang="fr-FR" sz="3200" dirty="0" smtClean="0"/>
              <a:t>1.2 Un impact variable selon le degré de lien avec la sécurité sociale française</a:t>
            </a:r>
            <a:endParaRPr lang="fr-FR" sz="3200" dirty="0"/>
          </a:p>
        </p:txBody>
      </p:sp>
    </p:spTree>
    <p:extLst>
      <p:ext uri="{BB962C8B-B14F-4D97-AF65-F5344CB8AC3E}">
        <p14:creationId xmlns:p14="http://schemas.microsoft.com/office/powerpoint/2010/main" val="226040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lstStyle/>
          <a:p>
            <a:r>
              <a:rPr lang="fr-FR" dirty="0" smtClean="0"/>
              <a:t>Possibilité d’adhérer </a:t>
            </a:r>
            <a:r>
              <a:rPr lang="fr-FR" dirty="0"/>
              <a:t>volontairement </a:t>
            </a:r>
            <a:r>
              <a:rPr lang="fr-FR" dirty="0" smtClean="0"/>
              <a:t>à </a:t>
            </a:r>
            <a:r>
              <a:rPr lang="fr-FR" dirty="0"/>
              <a:t>l’assurance maladie-maternité, </a:t>
            </a:r>
            <a:r>
              <a:rPr lang="fr-FR" dirty="0" smtClean="0"/>
              <a:t>vieillesse et risques </a:t>
            </a:r>
            <a:r>
              <a:rPr lang="fr-FR" dirty="0"/>
              <a:t>professionnels auprès de la </a:t>
            </a:r>
            <a:r>
              <a:rPr lang="fr-FR" dirty="0" smtClean="0"/>
              <a:t>CFE pour faciliter le retour en France (absence de délai de carence) et maintenir un lien avec le régime français (cotisations retraite base et/ou complémentaires et carte Vitale) </a:t>
            </a:r>
            <a:endParaRPr lang="fr-FR" dirty="0"/>
          </a:p>
          <a:p>
            <a:r>
              <a:rPr lang="fr-FR" dirty="0" smtClean="0"/>
              <a:t>La CFE est un </a:t>
            </a:r>
            <a:r>
              <a:rPr lang="fr-FR" dirty="0"/>
              <a:t>o</a:t>
            </a:r>
            <a:r>
              <a:rPr lang="fr-FR" dirty="0" smtClean="0"/>
              <a:t>rganisme de sécurité sociale sous tutelle de l’Etat, encadré par le code de la sécurité sociale mais hors du champ de la LFSS</a:t>
            </a:r>
          </a:p>
          <a:p>
            <a:r>
              <a:rPr lang="fr-FR" dirty="0" smtClean="0"/>
              <a:t>Les garanties de la CFE en France sont alignés sur les remboursements de l’assurance-maladie française, avec des adaptations, donc certaines mesures en LFSS peuvent avoir un impact indirect sur la couverture en France des adhérents CFE </a:t>
            </a:r>
            <a:endParaRPr lang="fr-FR" dirty="0"/>
          </a:p>
          <a:p>
            <a:endParaRPr lang="fr-FR" dirty="0"/>
          </a:p>
        </p:txBody>
      </p:sp>
      <p:sp>
        <p:nvSpPr>
          <p:cNvPr id="3" name="Espace réservé de la date 2"/>
          <p:cNvSpPr>
            <a:spLocks noGrp="1"/>
          </p:cNvSpPr>
          <p:nvPr>
            <p:ph type="dt" sz="half" idx="10"/>
          </p:nvPr>
        </p:nvSpPr>
        <p:spPr/>
        <p:txBody>
          <a:bodyPr/>
          <a:lstStyle/>
          <a:p>
            <a:fld id="{6A88D15F-064A-4089-8287-365A9713BF80}" type="datetime1">
              <a:rPr lang="fr-FR" smtClean="0"/>
              <a:pPr/>
              <a:t>18/03/2024</a:t>
            </a:fld>
            <a:endParaRPr lang="fr-FR" dirty="0"/>
          </a:p>
        </p:txBody>
      </p:sp>
      <p:sp>
        <p:nvSpPr>
          <p:cNvPr id="7" name="Espace réservé du texte 6"/>
          <p:cNvSpPr>
            <a:spLocks noGrp="1"/>
          </p:cNvSpPr>
          <p:nvPr>
            <p:ph type="body" sz="quarter" idx="13"/>
          </p:nvPr>
        </p:nvSpPr>
        <p:spPr/>
        <p:txBody>
          <a:bodyPr/>
          <a:lstStyle/>
          <a:p>
            <a:r>
              <a:rPr lang="fr-FR" dirty="0" smtClean="0"/>
              <a:t>Un impact limité de la LFSS</a:t>
            </a:r>
            <a:endParaRPr lang="fr-FR" dirty="0"/>
          </a:p>
        </p:txBody>
      </p:sp>
      <p:sp>
        <p:nvSpPr>
          <p:cNvPr id="5" name="Titre 4"/>
          <p:cNvSpPr>
            <a:spLocks noGrp="1"/>
          </p:cNvSpPr>
          <p:nvPr>
            <p:ph type="title"/>
          </p:nvPr>
        </p:nvSpPr>
        <p:spPr/>
        <p:txBody>
          <a:bodyPr/>
          <a:lstStyle/>
          <a:p>
            <a:r>
              <a:rPr lang="fr-FR" dirty="0" smtClean="0"/>
              <a:t>1.3 La situation spécifique des adhérents CFE</a:t>
            </a:r>
            <a:endParaRPr lang="fr-FR" dirty="0"/>
          </a:p>
        </p:txBody>
      </p:sp>
    </p:spTree>
    <p:extLst>
      <p:ext uri="{BB962C8B-B14F-4D97-AF65-F5344CB8AC3E}">
        <p14:creationId xmlns:p14="http://schemas.microsoft.com/office/powerpoint/2010/main" val="2666910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3" y="1368520"/>
            <a:ext cx="11179891" cy="4733131"/>
          </a:xfrm>
        </p:spPr>
        <p:txBody>
          <a:bodyPr>
            <a:noAutofit/>
          </a:bodyPr>
          <a:lstStyle/>
          <a:p>
            <a:pPr marL="0" indent="0">
              <a:buNone/>
            </a:pPr>
            <a:r>
              <a:rPr lang="fr-FR" sz="1200" b="1" dirty="0"/>
              <a:t>1)    Renforcer la prévention et l’accès aux soins</a:t>
            </a:r>
          </a:p>
          <a:p>
            <a:pPr>
              <a:spcBef>
                <a:spcPts val="0"/>
              </a:spcBef>
            </a:pPr>
            <a:r>
              <a:rPr lang="fr-FR" sz="1200" dirty="0" smtClean="0"/>
              <a:t>Déployer </a:t>
            </a:r>
            <a:r>
              <a:rPr lang="fr-FR" sz="1200" dirty="0"/>
              <a:t>les bilans de prévention aux âges clés de la vie</a:t>
            </a:r>
          </a:p>
          <a:p>
            <a:pPr>
              <a:spcBef>
                <a:spcPts val="0"/>
              </a:spcBef>
            </a:pPr>
            <a:r>
              <a:rPr lang="fr-FR" sz="1200" dirty="0"/>
              <a:t>Faciliter l’accès au vaccin contre le papillomavirus dès 11 ans</a:t>
            </a:r>
          </a:p>
          <a:p>
            <a:pPr>
              <a:spcBef>
                <a:spcPts val="0"/>
              </a:spcBef>
            </a:pPr>
            <a:r>
              <a:rPr lang="fr-FR" sz="1200" dirty="0"/>
              <a:t>Lutter contre les tensions d’approvisionnement et soutenir le marché des produits matures</a:t>
            </a:r>
          </a:p>
          <a:p>
            <a:pPr>
              <a:spcBef>
                <a:spcPts val="0"/>
              </a:spcBef>
            </a:pPr>
            <a:r>
              <a:rPr lang="fr-FR" sz="1200" dirty="0"/>
              <a:t>Elargir les compétences des pharmaciens d’officine à dispenser certains antibiotiques, après réalisation d’un test rapide d’orientation diagnostique (TROD) pour les cystites simples et les </a:t>
            </a:r>
            <a:r>
              <a:rPr lang="fr-FR" sz="1200" dirty="0" smtClean="0"/>
              <a:t>angines</a:t>
            </a:r>
          </a:p>
          <a:p>
            <a:pPr marL="0" indent="0">
              <a:spcBef>
                <a:spcPts val="0"/>
              </a:spcBef>
              <a:buNone/>
            </a:pPr>
            <a:endParaRPr lang="fr-FR" sz="1200" dirty="0"/>
          </a:p>
          <a:p>
            <a:pPr marL="0" indent="0">
              <a:spcBef>
                <a:spcPts val="0"/>
              </a:spcBef>
              <a:buNone/>
            </a:pPr>
            <a:r>
              <a:rPr lang="fr-FR" sz="1200" b="1" dirty="0"/>
              <a:t>2)    Transformer le financement et l’organisation du système de santé </a:t>
            </a:r>
          </a:p>
          <a:p>
            <a:pPr>
              <a:spcBef>
                <a:spcPts val="0"/>
              </a:spcBef>
            </a:pPr>
            <a:r>
              <a:rPr lang="fr-FR" sz="1200" dirty="0" smtClean="0"/>
              <a:t>Rééquilibrer </a:t>
            </a:r>
            <a:r>
              <a:rPr lang="fr-FR" sz="1200" dirty="0"/>
              <a:t>le financement des établissements de santé pour mieux prendre en compte la diversité de leurs missions </a:t>
            </a:r>
          </a:p>
          <a:p>
            <a:pPr>
              <a:spcBef>
                <a:spcPts val="0"/>
              </a:spcBef>
            </a:pPr>
            <a:r>
              <a:rPr lang="fr-FR" sz="1200" dirty="0"/>
              <a:t>Renforcer l’attractivité des métiers dans les établissements de santé</a:t>
            </a:r>
          </a:p>
          <a:p>
            <a:pPr>
              <a:spcBef>
                <a:spcPts val="0"/>
              </a:spcBef>
            </a:pPr>
            <a:r>
              <a:rPr lang="fr-FR" sz="1200" dirty="0"/>
              <a:t>Diffuser les prises en charges innovantes en facilitant l’inscription dans le droit commun des expérimentations organisationnelles qui ont fait leur preuve</a:t>
            </a:r>
          </a:p>
          <a:p>
            <a:pPr marL="0" indent="0">
              <a:spcBef>
                <a:spcPts val="0"/>
              </a:spcBef>
              <a:buNone/>
            </a:pPr>
            <a:endParaRPr lang="fr-FR" sz="1200" dirty="0" smtClean="0"/>
          </a:p>
          <a:p>
            <a:pPr marL="0" indent="0">
              <a:spcBef>
                <a:spcPts val="0"/>
              </a:spcBef>
              <a:buNone/>
            </a:pPr>
            <a:r>
              <a:rPr lang="fr-FR" sz="1200" b="1" dirty="0" smtClean="0"/>
              <a:t>3</a:t>
            </a:r>
            <a:r>
              <a:rPr lang="fr-FR" sz="1200" b="1" dirty="0"/>
              <a:t>)    De nouveaux outils pour lutter contre la fraude</a:t>
            </a:r>
          </a:p>
          <a:p>
            <a:pPr>
              <a:spcBef>
                <a:spcPts val="0"/>
              </a:spcBef>
            </a:pPr>
            <a:r>
              <a:rPr lang="fr-FR" sz="1200" dirty="0" smtClean="0"/>
              <a:t>Renforcer </a:t>
            </a:r>
            <a:r>
              <a:rPr lang="fr-FR" sz="1200" dirty="0"/>
              <a:t>les obligations des plateformes numériques pour garantir le paiement des cotisations dues par ses utilisateurs</a:t>
            </a:r>
          </a:p>
          <a:p>
            <a:pPr>
              <a:spcBef>
                <a:spcPts val="0"/>
              </a:spcBef>
            </a:pPr>
            <a:r>
              <a:rPr lang="fr-FR" sz="1200" dirty="0"/>
              <a:t>Annuler en cas de fraude la participation de l’assurance maladie à la prise en charge des cotisations des praticiens et auxiliaires </a:t>
            </a:r>
            <a:r>
              <a:rPr lang="fr-FR" sz="1200" dirty="0" smtClean="0"/>
              <a:t>médicaux</a:t>
            </a:r>
          </a:p>
          <a:p>
            <a:pPr marL="0" indent="0">
              <a:spcBef>
                <a:spcPts val="0"/>
              </a:spcBef>
              <a:buNone/>
            </a:pPr>
            <a:endParaRPr lang="fr-FR" sz="1200" dirty="0" smtClean="0"/>
          </a:p>
          <a:p>
            <a:pPr marL="0" indent="0">
              <a:spcBef>
                <a:spcPts val="0"/>
              </a:spcBef>
              <a:buNone/>
            </a:pPr>
            <a:r>
              <a:rPr lang="fr-FR" sz="1200" b="1" dirty="0" smtClean="0"/>
              <a:t>4</a:t>
            </a:r>
            <a:r>
              <a:rPr lang="fr-FR" sz="1200" b="1" dirty="0"/>
              <a:t>)    La </a:t>
            </a:r>
            <a:r>
              <a:rPr lang="fr-FR" sz="1200" b="1" dirty="0" smtClean="0"/>
              <a:t>poursuite </a:t>
            </a:r>
            <a:r>
              <a:rPr lang="fr-FR" sz="1200" b="1" dirty="0"/>
              <a:t>des politiques de soutien à l’autonomie</a:t>
            </a:r>
          </a:p>
          <a:p>
            <a:pPr>
              <a:spcBef>
                <a:spcPts val="0"/>
              </a:spcBef>
            </a:pPr>
            <a:r>
              <a:rPr lang="fr-FR" sz="1200" dirty="0" smtClean="0"/>
              <a:t>Ouvrir </a:t>
            </a:r>
            <a:r>
              <a:rPr lang="fr-FR" sz="1200" dirty="0"/>
              <a:t>la voie au transfert de financement des EHPAD vers la branche autonomie à partir de 2025 pour les départements volontaires</a:t>
            </a:r>
          </a:p>
          <a:p>
            <a:pPr>
              <a:spcBef>
                <a:spcPts val="0"/>
              </a:spcBef>
            </a:pPr>
            <a:r>
              <a:rPr lang="fr-FR" sz="1200" dirty="0"/>
              <a:t>Créer un service de repérage, de diagnostic et d’accompagnement précoce pour toutes les situations de handicap pour tous les enfants jusqu’à 6 ans</a:t>
            </a:r>
          </a:p>
        </p:txBody>
      </p:sp>
      <p:sp>
        <p:nvSpPr>
          <p:cNvPr id="3" name="Espace réservé de la date 2"/>
          <p:cNvSpPr>
            <a:spLocks noGrp="1"/>
          </p:cNvSpPr>
          <p:nvPr>
            <p:ph type="dt" sz="half" idx="10"/>
          </p:nvPr>
        </p:nvSpPr>
        <p:spPr/>
        <p:txBody>
          <a:bodyPr/>
          <a:lstStyle/>
          <a:p>
            <a:fld id="{6A88D15F-064A-4089-8287-365A9713BF80}" type="datetime1">
              <a:rPr lang="fr-FR" smtClean="0"/>
              <a:pPr/>
              <a:t>18/03/2024</a:t>
            </a:fld>
            <a:endParaRPr lang="fr-FR" dirty="0"/>
          </a:p>
        </p:txBody>
      </p:sp>
      <p:sp>
        <p:nvSpPr>
          <p:cNvPr id="7" name="Espace réservé du texte 6"/>
          <p:cNvSpPr>
            <a:spLocks noGrp="1"/>
          </p:cNvSpPr>
          <p:nvPr>
            <p:ph type="body" sz="quarter" idx="13"/>
          </p:nvPr>
        </p:nvSpPr>
        <p:spPr/>
        <p:txBody>
          <a:bodyPr/>
          <a:lstStyle/>
          <a:p>
            <a:r>
              <a:rPr lang="fr-FR" dirty="0" smtClean="0"/>
              <a:t>LFSS 2024</a:t>
            </a:r>
            <a:endParaRPr lang="fr-FR" dirty="0"/>
          </a:p>
        </p:txBody>
      </p:sp>
      <p:sp>
        <p:nvSpPr>
          <p:cNvPr id="5" name="Titre 4"/>
          <p:cNvSpPr>
            <a:spLocks noGrp="1"/>
          </p:cNvSpPr>
          <p:nvPr>
            <p:ph type="title"/>
          </p:nvPr>
        </p:nvSpPr>
        <p:spPr/>
        <p:txBody>
          <a:bodyPr/>
          <a:lstStyle/>
          <a:p>
            <a:r>
              <a:rPr lang="fr-FR" sz="3200" dirty="0" smtClean="0"/>
              <a:t>1.3 Les mesures principales de la LFSS 2024</a:t>
            </a:r>
            <a:endParaRPr lang="fr-FR" sz="3200" dirty="0"/>
          </a:p>
        </p:txBody>
      </p:sp>
    </p:spTree>
    <p:extLst>
      <p:ext uri="{BB962C8B-B14F-4D97-AF65-F5344CB8AC3E}">
        <p14:creationId xmlns:p14="http://schemas.microsoft.com/office/powerpoint/2010/main" val="343103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3055" y="3000669"/>
            <a:ext cx="11179892" cy="443163"/>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506052" y="1339030"/>
            <a:ext cx="11179892" cy="443163"/>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contenu 10"/>
          <p:cNvSpPr>
            <a:spLocks noGrp="1"/>
          </p:cNvSpPr>
          <p:nvPr>
            <p:ph idx="1"/>
          </p:nvPr>
        </p:nvSpPr>
        <p:spPr>
          <a:xfrm>
            <a:off x="90719" y="1339030"/>
            <a:ext cx="11068325" cy="5135479"/>
          </a:xfrm>
        </p:spPr>
        <p:txBody>
          <a:bodyPr>
            <a:normAutofit/>
          </a:bodyPr>
          <a:lstStyle/>
          <a:p>
            <a:pPr marL="457200" indent="-457200">
              <a:buFont typeface="+mj-lt"/>
              <a:buAutoNum type="arabicPeriod"/>
            </a:pPr>
            <a:r>
              <a:rPr lang="fr-FR" b="1" dirty="0" smtClean="0">
                <a:solidFill>
                  <a:schemeClr val="bg1"/>
                </a:solidFill>
              </a:rPr>
              <a:t>Les lois de financement de la sécurité sociale </a:t>
            </a:r>
          </a:p>
          <a:p>
            <a:pPr lvl="1"/>
            <a:r>
              <a:rPr lang="fr-FR" dirty="0" smtClean="0"/>
              <a:t>Eléments historiques</a:t>
            </a:r>
          </a:p>
          <a:p>
            <a:pPr lvl="1"/>
            <a:r>
              <a:rPr lang="fr-FR" dirty="0" smtClean="0"/>
              <a:t>Les LFSS et leur contenu </a:t>
            </a:r>
          </a:p>
          <a:p>
            <a:pPr lvl="1"/>
            <a:r>
              <a:rPr lang="fr-FR" dirty="0" smtClean="0"/>
              <a:t>Les grandes étapes du PLFSS: phases administrative et parlementaire</a:t>
            </a:r>
          </a:p>
          <a:p>
            <a:pPr marL="457200" indent="-457200">
              <a:spcBef>
                <a:spcPts val="0"/>
              </a:spcBef>
              <a:buFont typeface="+mj-lt"/>
              <a:buAutoNum type="arabicPeriod"/>
            </a:pPr>
            <a:r>
              <a:rPr lang="fr-FR" b="1" dirty="0" smtClean="0">
                <a:solidFill>
                  <a:schemeClr val="bg1"/>
                </a:solidFill>
              </a:rPr>
              <a:t>Leur impact pour les Français de l’étranger </a:t>
            </a:r>
          </a:p>
          <a:p>
            <a:pPr lvl="1"/>
            <a:r>
              <a:rPr lang="fr-FR" dirty="0" smtClean="0"/>
              <a:t>Diversité de couverture des Français de l’étranger </a:t>
            </a:r>
          </a:p>
          <a:p>
            <a:pPr lvl="1"/>
            <a:r>
              <a:rPr lang="fr-FR" dirty="0" smtClean="0"/>
              <a:t>Un impact variable selon le type de lien avec la sécurité sociale française</a:t>
            </a:r>
          </a:p>
          <a:p>
            <a:pPr lvl="1"/>
            <a:r>
              <a:rPr lang="fr-FR" dirty="0" smtClean="0"/>
              <a:t>Un impact limité pour les adhérents CFE </a:t>
            </a:r>
          </a:p>
          <a:p>
            <a:pPr lvl="1"/>
            <a:r>
              <a:rPr lang="fr-FR" dirty="0" smtClean="0"/>
              <a:t>Les principales mesures de la LFSS 2024</a:t>
            </a:r>
          </a:p>
        </p:txBody>
      </p:sp>
      <p:sp>
        <p:nvSpPr>
          <p:cNvPr id="10" name="Titre 9"/>
          <p:cNvSpPr>
            <a:spLocks noGrp="1"/>
          </p:cNvSpPr>
          <p:nvPr>
            <p:ph type="title"/>
          </p:nvPr>
        </p:nvSpPr>
        <p:spPr/>
        <p:txBody>
          <a:bodyPr/>
          <a:lstStyle/>
          <a:p>
            <a:r>
              <a:rPr lang="fr-FR" dirty="0" smtClean="0"/>
              <a:t>Sommaire</a:t>
            </a:r>
            <a:endParaRPr lang="fr-FR" dirty="0"/>
          </a:p>
        </p:txBody>
      </p:sp>
    </p:spTree>
    <p:extLst>
      <p:ext uri="{BB962C8B-B14F-4D97-AF65-F5344CB8AC3E}">
        <p14:creationId xmlns:p14="http://schemas.microsoft.com/office/powerpoint/2010/main" val="3674246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Les lois de financement de la sécurité sociale</a:t>
            </a:r>
            <a:endParaRPr lang="fr-FR" dirty="0"/>
          </a:p>
        </p:txBody>
      </p:sp>
      <p:sp>
        <p:nvSpPr>
          <p:cNvPr id="6" name="Espace réservé du texte 5"/>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967823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506054" y="1634410"/>
            <a:ext cx="11179891" cy="5147390"/>
          </a:xfrm>
        </p:spPr>
        <p:txBody>
          <a:bodyPr>
            <a:normAutofit/>
          </a:bodyPr>
          <a:lstStyle/>
          <a:p>
            <a:pPr algn="just"/>
            <a:r>
              <a:rPr lang="fr-FR" sz="2200" dirty="0" smtClean="0"/>
              <a:t>L’alinéa 19 de l’article 34 de la Constitution (introduit par la </a:t>
            </a:r>
            <a:r>
              <a:rPr lang="fr-FR" sz="2200" dirty="0"/>
              <a:t>loi constitutionnelle n°96-138 du 22 février </a:t>
            </a:r>
            <a:r>
              <a:rPr lang="fr-FR" sz="2200" dirty="0" smtClean="0"/>
              <a:t>1996) </a:t>
            </a:r>
            <a:r>
              <a:rPr lang="fr-FR" sz="2200" dirty="0"/>
              <a:t>prévoit </a:t>
            </a:r>
            <a:r>
              <a:rPr lang="fr-FR" sz="2200" dirty="0" smtClean="0"/>
              <a:t>que : </a:t>
            </a:r>
          </a:p>
          <a:p>
            <a:pPr marL="457200" lvl="1" indent="0" algn="just">
              <a:buNone/>
            </a:pPr>
            <a:r>
              <a:rPr lang="fr-FR" sz="2200" b="1" dirty="0" smtClean="0">
                <a:solidFill>
                  <a:srgbClr val="000091"/>
                </a:solidFill>
              </a:rPr>
              <a:t>« </a:t>
            </a:r>
            <a:r>
              <a:rPr lang="fr-FR" sz="2200" b="1" dirty="0">
                <a:solidFill>
                  <a:srgbClr val="000091"/>
                </a:solidFill>
              </a:rPr>
              <a:t>Les lois de financement de la sécurité sociale déterminent les conditions générales de son équilibre financier et, compte tenu de leurs prévisions de recettes, fixent ses objectifs de dépenses, dans les conditions et sous les réserves prévues par une loi organique</a:t>
            </a:r>
            <a:r>
              <a:rPr lang="fr-FR" sz="2200" b="1" dirty="0" smtClean="0">
                <a:solidFill>
                  <a:srgbClr val="000091"/>
                </a:solidFill>
              </a:rPr>
              <a:t>. »</a:t>
            </a:r>
          </a:p>
          <a:p>
            <a:pPr algn="just"/>
            <a:r>
              <a:rPr lang="fr-FR" sz="2200" dirty="0" smtClean="0"/>
              <a:t>Les LFSS sont encadrées par les articles L.O. 111-3 et suivants du code de la sécurité sociale. </a:t>
            </a:r>
          </a:p>
          <a:p>
            <a:pPr marL="0" indent="0" algn="just">
              <a:buNone/>
            </a:pPr>
            <a:endParaRPr lang="fr-FR" sz="2000" dirty="0" smtClean="0"/>
          </a:p>
          <a:p>
            <a:pPr algn="just"/>
            <a:endParaRPr lang="fr-FR" sz="1400" dirty="0"/>
          </a:p>
          <a:p>
            <a:pPr marL="0" indent="0">
              <a:buNone/>
            </a:pPr>
            <a:endParaRPr lang="fr-FR" sz="1200" dirty="0"/>
          </a:p>
          <a:p>
            <a:pPr algn="just"/>
            <a:endParaRPr lang="fr-FR" sz="1800" dirty="0" smtClean="0"/>
          </a:p>
          <a:p>
            <a:pPr marL="0" indent="0">
              <a:buNone/>
            </a:pPr>
            <a:endParaRPr lang="fr-FR" sz="1600" dirty="0" smtClean="0"/>
          </a:p>
        </p:txBody>
      </p:sp>
      <p:sp>
        <p:nvSpPr>
          <p:cNvPr id="3" name="Espace réservé de la date 2"/>
          <p:cNvSpPr>
            <a:spLocks noGrp="1"/>
          </p:cNvSpPr>
          <p:nvPr>
            <p:ph type="dt" sz="half" idx="10"/>
          </p:nvPr>
        </p:nvSpPr>
        <p:spPr/>
        <p:txBody>
          <a:bodyPr/>
          <a:lstStyle/>
          <a:p>
            <a:r>
              <a:rPr lang="fr-FR" dirty="0" smtClean="0"/>
              <a:t>10/02/23</a:t>
            </a:r>
            <a:endParaRPr lang="fr-FR" dirty="0"/>
          </a:p>
        </p:txBody>
      </p:sp>
      <p:sp>
        <p:nvSpPr>
          <p:cNvPr id="7" name="Espace réservé du texte 6"/>
          <p:cNvSpPr>
            <a:spLocks noGrp="1"/>
          </p:cNvSpPr>
          <p:nvPr>
            <p:ph type="body" sz="quarter" idx="13"/>
          </p:nvPr>
        </p:nvSpPr>
        <p:spPr/>
        <p:txBody>
          <a:bodyPr>
            <a:normAutofit/>
          </a:bodyPr>
          <a:lstStyle/>
          <a:p>
            <a:r>
              <a:rPr lang="fr-FR" dirty="0" smtClean="0"/>
              <a:t>Les LFSS ont été créées en 1996 afin de mieux encadrer les finances sociales</a:t>
            </a:r>
            <a:endParaRPr lang="fr-FR" dirty="0"/>
          </a:p>
        </p:txBody>
      </p:sp>
      <p:sp>
        <p:nvSpPr>
          <p:cNvPr id="5" name="Titre 4"/>
          <p:cNvSpPr>
            <a:spLocks noGrp="1"/>
          </p:cNvSpPr>
          <p:nvPr>
            <p:ph type="title"/>
          </p:nvPr>
        </p:nvSpPr>
        <p:spPr/>
        <p:txBody>
          <a:bodyPr/>
          <a:lstStyle/>
          <a:p>
            <a:r>
              <a:rPr lang="fr-FR" sz="3200" dirty="0" smtClean="0"/>
              <a:t>1.1 Eléments historiques</a:t>
            </a:r>
            <a:endParaRPr lang="fr-FR" sz="3200" dirty="0"/>
          </a:p>
        </p:txBody>
      </p:sp>
    </p:spTree>
    <p:extLst>
      <p:ext uri="{BB962C8B-B14F-4D97-AF65-F5344CB8AC3E}">
        <p14:creationId xmlns:p14="http://schemas.microsoft.com/office/powerpoint/2010/main" val="1337576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292303" y="1514824"/>
            <a:ext cx="11766347" cy="5299790"/>
          </a:xfrm>
        </p:spPr>
        <p:txBody>
          <a:bodyPr>
            <a:normAutofit/>
          </a:bodyPr>
          <a:lstStyle/>
          <a:p>
            <a:pPr marL="0" indent="0">
              <a:buNone/>
            </a:pPr>
            <a:r>
              <a:rPr lang="fr-FR" b="1" dirty="0" smtClean="0">
                <a:solidFill>
                  <a:srgbClr val="000091"/>
                </a:solidFill>
              </a:rPr>
              <a:t>Les lois de financement de la sécurité sociale de l’année (LFSS) </a:t>
            </a:r>
            <a:r>
              <a:rPr lang="fr-FR" b="1" dirty="0" smtClean="0">
                <a:solidFill>
                  <a:srgbClr val="000091"/>
                </a:solidFill>
                <a:sym typeface="Wingdings" panose="05000000000000000000" pitchFamily="2" charset="2"/>
              </a:rPr>
              <a:t> objectif de contrôle</a:t>
            </a:r>
            <a:endParaRPr lang="fr-FR" b="1" dirty="0" smtClean="0">
              <a:solidFill>
                <a:srgbClr val="000091"/>
              </a:solidFill>
            </a:endParaRPr>
          </a:p>
          <a:p>
            <a:pPr algn="just">
              <a:spcBef>
                <a:spcPts val="500"/>
              </a:spcBef>
            </a:pPr>
            <a:r>
              <a:rPr lang="fr-FR" sz="1600" dirty="0" smtClean="0"/>
              <a:t>Elles sont déposées chaque automne au Parlement (auparavant au plus tard le 15 octobre, dorénavant avant le 1</a:t>
            </a:r>
            <a:r>
              <a:rPr lang="fr-FR" sz="1600" baseline="30000" dirty="0" smtClean="0"/>
              <a:t>er</a:t>
            </a:r>
            <a:r>
              <a:rPr lang="fr-FR" sz="1600" dirty="0" smtClean="0"/>
              <a:t> mardi d’octobre) ; </a:t>
            </a:r>
          </a:p>
          <a:p>
            <a:pPr algn="just">
              <a:spcBef>
                <a:spcPts val="500"/>
              </a:spcBef>
            </a:pPr>
            <a:r>
              <a:rPr lang="fr-FR" sz="1600" dirty="0" smtClean="0"/>
              <a:t>Elles déterminent les </a:t>
            </a:r>
            <a:r>
              <a:rPr lang="fr-FR" sz="1600" dirty="0"/>
              <a:t>conditions générales de l’équilibre financier de la sécurité </a:t>
            </a:r>
            <a:r>
              <a:rPr lang="fr-FR" sz="1600" dirty="0" smtClean="0"/>
              <a:t>sociale et contiennent des articles de chiffres et de lettres pour les exercices n, n+1 et suivants ; </a:t>
            </a:r>
          </a:p>
          <a:p>
            <a:pPr algn="just">
              <a:spcBef>
                <a:spcPts val="500"/>
              </a:spcBef>
            </a:pPr>
            <a:r>
              <a:rPr lang="fr-FR" sz="1600" b="1" dirty="0" smtClean="0"/>
              <a:t>La différence fondamentale qui distingue le PLFSS du PLF est que, du côté de la sécurité sociale, les </a:t>
            </a:r>
            <a:r>
              <a:rPr lang="fr-FR" sz="1600" b="1" u="sng" dirty="0" smtClean="0"/>
              <a:t>dépenses ne sont pas contraintes par des crédits limitatifs</a:t>
            </a:r>
            <a:r>
              <a:rPr lang="fr-FR" sz="1600" b="1" dirty="0" smtClean="0"/>
              <a:t>.</a:t>
            </a:r>
          </a:p>
          <a:p>
            <a:pPr marL="0" indent="0">
              <a:buNone/>
            </a:pPr>
            <a:r>
              <a:rPr lang="fr-FR" b="1" dirty="0">
                <a:solidFill>
                  <a:srgbClr val="000091"/>
                </a:solidFill>
              </a:rPr>
              <a:t>Les lois d’approbation des comptes de la sécurité </a:t>
            </a:r>
            <a:r>
              <a:rPr lang="fr-FR" b="1" dirty="0" smtClean="0">
                <a:solidFill>
                  <a:srgbClr val="000091"/>
                </a:solidFill>
              </a:rPr>
              <a:t>sociale (LACSS) </a:t>
            </a:r>
            <a:r>
              <a:rPr lang="fr-FR" b="1" dirty="0" smtClean="0">
                <a:solidFill>
                  <a:srgbClr val="000091"/>
                </a:solidFill>
                <a:sym typeface="Wingdings" panose="05000000000000000000" pitchFamily="2" charset="2"/>
              </a:rPr>
              <a:t> objectif d’évaluation</a:t>
            </a:r>
            <a:endParaRPr lang="fr-FR" b="1" dirty="0" smtClean="0">
              <a:solidFill>
                <a:srgbClr val="000091"/>
              </a:solidFill>
            </a:endParaRPr>
          </a:p>
          <a:p>
            <a:pPr algn="just">
              <a:spcBef>
                <a:spcPts val="500"/>
              </a:spcBef>
            </a:pPr>
            <a:r>
              <a:rPr lang="fr-FR" sz="1600" dirty="0" smtClean="0"/>
              <a:t>Elles sont dédiées à l’approbation de l’exercice clos, à l’instar des lois de règlement côté État et doivent être déposées au Parlement au plus tard le 1</a:t>
            </a:r>
            <a:r>
              <a:rPr lang="fr-FR" sz="1600" baseline="30000" dirty="0" smtClean="0"/>
              <a:t>er</a:t>
            </a:r>
            <a:r>
              <a:rPr lang="fr-FR" sz="1600" dirty="0" smtClean="0"/>
              <a:t> juin ; </a:t>
            </a:r>
          </a:p>
          <a:p>
            <a:pPr algn="just">
              <a:spcBef>
                <a:spcPts val="500"/>
              </a:spcBef>
            </a:pPr>
            <a:r>
              <a:rPr lang="fr-FR" sz="1600" dirty="0" smtClean="0"/>
              <a:t>Leur contenu est </a:t>
            </a:r>
            <a:r>
              <a:rPr lang="fr-FR" sz="1600" dirty="0"/>
              <a:t>limité à des articles </a:t>
            </a:r>
            <a:r>
              <a:rPr lang="fr-FR" sz="1600" dirty="0" smtClean="0"/>
              <a:t>obligatoires et</a:t>
            </a:r>
            <a:r>
              <a:rPr lang="fr-FR" sz="1600" dirty="0"/>
              <a:t> en particulier l’article liminaire et l’approbation des tableaux d’équilibre de ce dernier exercice clos</a:t>
            </a:r>
            <a:r>
              <a:rPr lang="fr-FR" sz="1600" dirty="0" smtClean="0"/>
              <a:t>. </a:t>
            </a:r>
          </a:p>
          <a:p>
            <a:pPr marL="0" indent="0">
              <a:spcBef>
                <a:spcPts val="500"/>
              </a:spcBef>
              <a:buNone/>
            </a:pPr>
            <a:r>
              <a:rPr lang="fr-FR" b="1" dirty="0" smtClean="0">
                <a:solidFill>
                  <a:srgbClr val="000091"/>
                </a:solidFill>
              </a:rPr>
              <a:t>Les lois de financement rectificatives de la sécurité sociale (LFRSS) </a:t>
            </a:r>
            <a:r>
              <a:rPr lang="fr-FR" b="1" dirty="0" smtClean="0">
                <a:solidFill>
                  <a:srgbClr val="000091"/>
                </a:solidFill>
                <a:sym typeface="Wingdings" panose="05000000000000000000" pitchFamily="2" charset="2"/>
              </a:rPr>
              <a:t> </a:t>
            </a:r>
            <a:r>
              <a:rPr lang="fr-FR" b="1" dirty="0">
                <a:solidFill>
                  <a:srgbClr val="000091"/>
                </a:solidFill>
                <a:sym typeface="Wingdings" panose="05000000000000000000" pitchFamily="2" charset="2"/>
              </a:rPr>
              <a:t>objectif </a:t>
            </a:r>
            <a:r>
              <a:rPr lang="fr-FR" b="1" dirty="0" smtClean="0">
                <a:solidFill>
                  <a:srgbClr val="000091"/>
                </a:solidFill>
                <a:sym typeface="Wingdings" panose="05000000000000000000" pitchFamily="2" charset="2"/>
              </a:rPr>
              <a:t>de rectification</a:t>
            </a:r>
            <a:endParaRPr lang="fr-FR" sz="1600" b="1" dirty="0" smtClean="0">
              <a:solidFill>
                <a:srgbClr val="000091"/>
              </a:solidFill>
            </a:endParaRPr>
          </a:p>
          <a:p>
            <a:pPr>
              <a:spcBef>
                <a:spcPts val="500"/>
              </a:spcBef>
            </a:pPr>
            <a:r>
              <a:rPr lang="fr-FR" sz="1600" dirty="0" smtClean="0"/>
              <a:t>Elles ont le monopole de la modification des dispositions obligatoires de la LFSS de l’année en cours (seulement trois LFRSS depuis 2010). </a:t>
            </a:r>
            <a:endParaRPr lang="fr-FR" sz="1600" dirty="0"/>
          </a:p>
        </p:txBody>
      </p:sp>
      <p:sp>
        <p:nvSpPr>
          <p:cNvPr id="3" name="Espace réservé de la date 2"/>
          <p:cNvSpPr>
            <a:spLocks noGrp="1"/>
          </p:cNvSpPr>
          <p:nvPr>
            <p:ph type="dt" sz="half" idx="10"/>
          </p:nvPr>
        </p:nvSpPr>
        <p:spPr/>
        <p:txBody>
          <a:bodyPr/>
          <a:lstStyle/>
          <a:p>
            <a:r>
              <a:rPr lang="fr-FR" dirty="0" smtClean="0"/>
              <a:t>10/05/23</a:t>
            </a:r>
            <a:endParaRPr lang="fr-FR" dirty="0"/>
          </a:p>
        </p:txBody>
      </p:sp>
      <p:sp>
        <p:nvSpPr>
          <p:cNvPr id="7" name="Espace réservé du texte 6"/>
          <p:cNvSpPr>
            <a:spLocks noGrp="1"/>
          </p:cNvSpPr>
          <p:nvPr>
            <p:ph type="body" sz="quarter" idx="13"/>
          </p:nvPr>
        </p:nvSpPr>
        <p:spPr/>
        <p:txBody>
          <a:bodyPr>
            <a:normAutofit/>
          </a:bodyPr>
          <a:lstStyle/>
          <a:p>
            <a:r>
              <a:rPr lang="fr-FR" dirty="0" smtClean="0"/>
              <a:t>Le cadre organique depuis </a:t>
            </a:r>
            <a:r>
              <a:rPr lang="fr-FR" dirty="0"/>
              <a:t>la LOLFSS de </a:t>
            </a:r>
            <a:r>
              <a:rPr lang="fr-FR" dirty="0" smtClean="0"/>
              <a:t>2022 </a:t>
            </a:r>
            <a:r>
              <a:rPr lang="fr-FR" dirty="0"/>
              <a:t>distingue </a:t>
            </a:r>
            <a:r>
              <a:rPr lang="fr-FR" dirty="0" smtClean="0"/>
              <a:t>trois types de LFSS</a:t>
            </a:r>
            <a:endParaRPr lang="fr-FR" dirty="0"/>
          </a:p>
        </p:txBody>
      </p:sp>
      <p:sp>
        <p:nvSpPr>
          <p:cNvPr id="5" name="Titre 4"/>
          <p:cNvSpPr>
            <a:spLocks noGrp="1"/>
          </p:cNvSpPr>
          <p:nvPr>
            <p:ph type="title"/>
          </p:nvPr>
        </p:nvSpPr>
        <p:spPr/>
        <p:txBody>
          <a:bodyPr vert="horz" lIns="91440" tIns="45720" rIns="91440" bIns="45720" rtlCol="0" anchor="ctr">
            <a:noAutofit/>
          </a:bodyPr>
          <a:lstStyle/>
          <a:p>
            <a:r>
              <a:rPr lang="fr-FR" sz="3200" dirty="0"/>
              <a:t>1.2 Les LFSS et leur contenu – 3 types de LFSS</a:t>
            </a:r>
          </a:p>
        </p:txBody>
      </p:sp>
    </p:spTree>
    <p:extLst>
      <p:ext uri="{BB962C8B-B14F-4D97-AF65-F5344CB8AC3E}">
        <p14:creationId xmlns:p14="http://schemas.microsoft.com/office/powerpoint/2010/main" val="2213037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dirty="0" smtClean="0"/>
              <a:t>10/0223</a:t>
            </a:r>
          </a:p>
        </p:txBody>
      </p:sp>
      <p:sp>
        <p:nvSpPr>
          <p:cNvPr id="7" name="Espace réservé du texte 6"/>
          <p:cNvSpPr>
            <a:spLocks noGrp="1"/>
          </p:cNvSpPr>
          <p:nvPr>
            <p:ph type="body" sz="quarter" idx="13"/>
          </p:nvPr>
        </p:nvSpPr>
        <p:spPr>
          <a:xfrm>
            <a:off x="506053" y="1000860"/>
            <a:ext cx="11179891" cy="427704"/>
          </a:xfrm>
        </p:spPr>
        <p:txBody>
          <a:bodyPr>
            <a:noAutofit/>
          </a:bodyPr>
          <a:lstStyle/>
          <a:p>
            <a:r>
              <a:rPr lang="fr-FR" sz="1600" dirty="0" smtClean="0"/>
              <a:t>Si la Constitution évoque seulement la « sécurité sociale » s’agissant des LFSS, </a:t>
            </a:r>
            <a:r>
              <a:rPr lang="fr-FR" sz="1600" b="1" dirty="0" smtClean="0"/>
              <a:t>la LOLFSS limite leur champ en pratique aux « régimes obligatoires de base de la sécurité social</a:t>
            </a:r>
            <a:r>
              <a:rPr lang="fr-FR" sz="1600" dirty="0" smtClean="0"/>
              <a:t>e » et aux fonds concourant à leur financement.</a:t>
            </a:r>
            <a:endParaRPr lang="fr-FR" sz="1600" dirty="0"/>
          </a:p>
        </p:txBody>
      </p:sp>
      <p:sp>
        <p:nvSpPr>
          <p:cNvPr id="4" name="Rectangle à coins arrondis 3"/>
          <p:cNvSpPr/>
          <p:nvPr/>
        </p:nvSpPr>
        <p:spPr>
          <a:xfrm>
            <a:off x="344417" y="1791530"/>
            <a:ext cx="11262360" cy="4587240"/>
          </a:xfrm>
          <a:prstGeom prst="roundRect">
            <a:avLst/>
          </a:prstGeom>
          <a:noFill/>
          <a:ln w="50800">
            <a:solidFill>
              <a:srgbClr val="68A53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852053" y="1623929"/>
            <a:ext cx="5055261" cy="328760"/>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Marianne" panose="02000000000000000000" pitchFamily="2" charset="0"/>
              </a:rPr>
              <a:t>La protection sociale</a:t>
            </a:r>
            <a:endParaRPr lang="fr-FR" dirty="0">
              <a:latin typeface="Marianne" panose="02000000000000000000" pitchFamily="2" charset="0"/>
            </a:endParaRPr>
          </a:p>
        </p:txBody>
      </p:sp>
      <p:sp>
        <p:nvSpPr>
          <p:cNvPr id="14" name="Rectangle à coins arrondis 13"/>
          <p:cNvSpPr/>
          <p:nvPr/>
        </p:nvSpPr>
        <p:spPr>
          <a:xfrm>
            <a:off x="8474583" y="2455514"/>
            <a:ext cx="2799742" cy="475564"/>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Les régimes complémentaires obligatoires</a:t>
            </a:r>
            <a:endParaRPr lang="fr-FR" sz="1400" dirty="0">
              <a:latin typeface="Marianne" panose="02000000000000000000" pitchFamily="2" charset="0"/>
            </a:endParaRPr>
          </a:p>
        </p:txBody>
      </p:sp>
      <p:sp>
        <p:nvSpPr>
          <p:cNvPr id="21" name="Rectangle à coins arrondis 20"/>
          <p:cNvSpPr/>
          <p:nvPr/>
        </p:nvSpPr>
        <p:spPr>
          <a:xfrm>
            <a:off x="8474583" y="3087774"/>
            <a:ext cx="2799742" cy="475564"/>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Le régime de l’assurance chômage</a:t>
            </a:r>
            <a:endParaRPr lang="fr-FR" sz="1400" dirty="0">
              <a:latin typeface="Marianne" panose="02000000000000000000" pitchFamily="2" charset="0"/>
            </a:endParaRPr>
          </a:p>
        </p:txBody>
      </p:sp>
      <p:sp>
        <p:nvSpPr>
          <p:cNvPr id="25" name="Rectangle à coins arrondis 24"/>
          <p:cNvSpPr/>
          <p:nvPr/>
        </p:nvSpPr>
        <p:spPr>
          <a:xfrm>
            <a:off x="8498871" y="3688522"/>
            <a:ext cx="2799742" cy="475564"/>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Prestations sociales financées par l’État et les CL</a:t>
            </a:r>
            <a:endParaRPr lang="fr-FR" sz="1400" dirty="0">
              <a:latin typeface="Marianne" panose="02000000000000000000" pitchFamily="2" charset="0"/>
            </a:endParaRPr>
          </a:p>
        </p:txBody>
      </p:sp>
      <p:sp>
        <p:nvSpPr>
          <p:cNvPr id="28" name="Rectangle 27"/>
          <p:cNvSpPr/>
          <p:nvPr/>
        </p:nvSpPr>
        <p:spPr>
          <a:xfrm>
            <a:off x="891683" y="2994565"/>
            <a:ext cx="3647376" cy="111509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Branche maladie, invalidité, maternité et décès</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Branche accidents du travail et maladies professionnelles</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Branche famille</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Branche vieillesse</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Branche autonomie (depuis LFSS 2021)</a:t>
            </a:r>
            <a:endParaRPr lang="fr-FR" sz="1100" dirty="0">
              <a:solidFill>
                <a:srgbClr val="000091"/>
              </a:solidFill>
              <a:latin typeface="Marianne" panose="02000000000000000000" pitchFamily="2" charset="0"/>
            </a:endParaRPr>
          </a:p>
        </p:txBody>
      </p:sp>
      <p:sp>
        <p:nvSpPr>
          <p:cNvPr id="29" name="Rectangle à coins arrondis 28"/>
          <p:cNvSpPr/>
          <p:nvPr/>
        </p:nvSpPr>
        <p:spPr>
          <a:xfrm>
            <a:off x="891683" y="2455514"/>
            <a:ext cx="3647376" cy="475564"/>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Le régime général de la sécurité sociale</a:t>
            </a:r>
            <a:endParaRPr lang="fr-FR" sz="1400" dirty="0">
              <a:latin typeface="Marianne" panose="02000000000000000000" pitchFamily="2" charset="0"/>
            </a:endParaRPr>
          </a:p>
        </p:txBody>
      </p:sp>
      <p:cxnSp>
        <p:nvCxnSpPr>
          <p:cNvPr id="30" name="Connecteur droit 29"/>
          <p:cNvCxnSpPr/>
          <p:nvPr/>
        </p:nvCxnSpPr>
        <p:spPr>
          <a:xfrm>
            <a:off x="891682" y="2994565"/>
            <a:ext cx="0" cy="1115090"/>
          </a:xfrm>
          <a:prstGeom prst="line">
            <a:avLst/>
          </a:prstGeom>
          <a:ln>
            <a:solidFill>
              <a:srgbClr val="68A532"/>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91683" y="4723547"/>
            <a:ext cx="3647376" cy="99911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Le régime agricole (Mutualité sociale </a:t>
            </a:r>
            <a:r>
              <a:rPr lang="fr-FR" sz="1100" dirty="0">
                <a:solidFill>
                  <a:srgbClr val="000091"/>
                </a:solidFill>
                <a:latin typeface="Marianne" panose="02000000000000000000" pitchFamily="2" charset="0"/>
              </a:rPr>
              <a:t>a</a:t>
            </a:r>
            <a:r>
              <a:rPr lang="fr-FR" sz="1100" dirty="0" smtClean="0">
                <a:solidFill>
                  <a:srgbClr val="000091"/>
                </a:solidFill>
                <a:latin typeface="Marianne" panose="02000000000000000000" pitchFamily="2" charset="0"/>
              </a:rPr>
              <a:t>gricole)</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SNCF</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RATP</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ENIM</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CNIEG, etc.</a:t>
            </a:r>
          </a:p>
        </p:txBody>
      </p:sp>
      <p:sp>
        <p:nvSpPr>
          <p:cNvPr id="37" name="Rectangle à coins arrondis 36"/>
          <p:cNvSpPr/>
          <p:nvPr/>
        </p:nvSpPr>
        <p:spPr>
          <a:xfrm>
            <a:off x="891683" y="4184496"/>
            <a:ext cx="3647376" cy="475564"/>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Les régimes spéciaux</a:t>
            </a:r>
            <a:endParaRPr lang="fr-FR" sz="1400" dirty="0">
              <a:latin typeface="Marianne" panose="02000000000000000000" pitchFamily="2" charset="0"/>
            </a:endParaRPr>
          </a:p>
        </p:txBody>
      </p:sp>
      <p:cxnSp>
        <p:nvCxnSpPr>
          <p:cNvPr id="38" name="Connecteur droit 37"/>
          <p:cNvCxnSpPr/>
          <p:nvPr/>
        </p:nvCxnSpPr>
        <p:spPr>
          <a:xfrm>
            <a:off x="891682" y="4723547"/>
            <a:ext cx="0" cy="999117"/>
          </a:xfrm>
          <a:prstGeom prst="line">
            <a:avLst/>
          </a:prstGeom>
          <a:ln>
            <a:solidFill>
              <a:srgbClr val="68A532"/>
            </a:solidFill>
          </a:ln>
        </p:spPr>
        <p:style>
          <a:lnRef idx="1">
            <a:schemeClr val="accent1"/>
          </a:lnRef>
          <a:fillRef idx="0">
            <a:schemeClr val="accent1"/>
          </a:fillRef>
          <a:effectRef idx="0">
            <a:schemeClr val="accent1"/>
          </a:effectRef>
          <a:fontRef idx="minor">
            <a:schemeClr val="tx1"/>
          </a:fontRef>
        </p:style>
      </p:cxnSp>
      <p:sp>
        <p:nvSpPr>
          <p:cNvPr id="41" name="Rectangle à coins arrondis 40"/>
          <p:cNvSpPr/>
          <p:nvPr/>
        </p:nvSpPr>
        <p:spPr>
          <a:xfrm>
            <a:off x="670053" y="2298482"/>
            <a:ext cx="4090634" cy="3803819"/>
          </a:xfrm>
          <a:prstGeom prst="roundRect">
            <a:avLst/>
          </a:prstGeom>
          <a:noFill/>
          <a:ln w="3810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p:cNvSpPr/>
          <p:nvPr/>
        </p:nvSpPr>
        <p:spPr>
          <a:xfrm>
            <a:off x="5049213" y="3850572"/>
            <a:ext cx="2962333" cy="142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Fonds de solidarité vieillesse (FSV)</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Caisse d’amortissement de la dette sociale (CADES)</a:t>
            </a:r>
          </a:p>
          <a:p>
            <a:pPr marL="285750" indent="-285750">
              <a:buFont typeface="Wingdings" panose="05000000000000000000" pitchFamily="2" charset="2"/>
              <a:buChar char="§"/>
            </a:pPr>
            <a:r>
              <a:rPr lang="fr-FR" sz="1100" dirty="0" smtClean="0">
                <a:solidFill>
                  <a:srgbClr val="000091"/>
                </a:solidFill>
                <a:latin typeface="Marianne" panose="02000000000000000000" pitchFamily="2" charset="0"/>
              </a:rPr>
              <a:t>Fonds de réserve pour les retraites (FRR)</a:t>
            </a:r>
          </a:p>
        </p:txBody>
      </p:sp>
      <p:sp>
        <p:nvSpPr>
          <p:cNvPr id="49" name="Rectangle à coins arrondis 48"/>
          <p:cNvSpPr/>
          <p:nvPr/>
        </p:nvSpPr>
        <p:spPr>
          <a:xfrm>
            <a:off x="5066198" y="2628783"/>
            <a:ext cx="2962333" cy="1159441"/>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Organismes concourant au financement des régimes, à l’amortissement de la dette et à la constitution de leurs réserves.</a:t>
            </a:r>
            <a:endParaRPr lang="fr-FR" sz="1400" dirty="0">
              <a:latin typeface="Marianne" panose="02000000000000000000" pitchFamily="2" charset="0"/>
            </a:endParaRPr>
          </a:p>
        </p:txBody>
      </p:sp>
      <p:cxnSp>
        <p:nvCxnSpPr>
          <p:cNvPr id="50" name="Connecteur droit 49"/>
          <p:cNvCxnSpPr/>
          <p:nvPr/>
        </p:nvCxnSpPr>
        <p:spPr>
          <a:xfrm>
            <a:off x="5049213" y="3859747"/>
            <a:ext cx="0" cy="1403651"/>
          </a:xfrm>
          <a:prstGeom prst="line">
            <a:avLst/>
          </a:prstGeom>
          <a:ln>
            <a:solidFill>
              <a:srgbClr val="68A532"/>
            </a:solidFill>
          </a:ln>
        </p:spPr>
        <p:style>
          <a:lnRef idx="1">
            <a:schemeClr val="accent1"/>
          </a:lnRef>
          <a:fillRef idx="0">
            <a:schemeClr val="accent1"/>
          </a:fillRef>
          <a:effectRef idx="0">
            <a:schemeClr val="accent1"/>
          </a:effectRef>
          <a:fontRef idx="minor">
            <a:schemeClr val="tx1"/>
          </a:fontRef>
        </p:style>
      </p:cxnSp>
      <p:sp>
        <p:nvSpPr>
          <p:cNvPr id="61" name="Rectangle à coins arrondis 60"/>
          <p:cNvSpPr/>
          <p:nvPr/>
        </p:nvSpPr>
        <p:spPr>
          <a:xfrm>
            <a:off x="892259" y="5810923"/>
            <a:ext cx="3646800" cy="38766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smtClean="0">
                <a:latin typeface="Marianne" panose="02000000000000000000" pitchFamily="2" charset="0"/>
              </a:rPr>
              <a:t>Les régimes obligatoires de base de la sécurité sociale</a:t>
            </a:r>
            <a:endParaRPr lang="fr-FR" sz="1300" dirty="0">
              <a:latin typeface="Marianne" panose="02000000000000000000" pitchFamily="2" charset="0"/>
            </a:endParaRPr>
          </a:p>
        </p:txBody>
      </p:sp>
      <p:sp>
        <p:nvSpPr>
          <p:cNvPr id="69" name="Rectangle à coins arrondis 68"/>
          <p:cNvSpPr/>
          <p:nvPr/>
        </p:nvSpPr>
        <p:spPr>
          <a:xfrm>
            <a:off x="490569" y="2108291"/>
            <a:ext cx="7695488" cy="4184201"/>
          </a:xfrm>
          <a:prstGeom prst="roundRect">
            <a:avLst/>
          </a:prstGeom>
          <a:noFill/>
          <a:ln w="38100">
            <a:solidFill>
              <a:srgbClr val="00009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à coins arrondis 69"/>
          <p:cNvSpPr/>
          <p:nvPr/>
        </p:nvSpPr>
        <p:spPr>
          <a:xfrm>
            <a:off x="4952599" y="2008177"/>
            <a:ext cx="3101067" cy="387665"/>
          </a:xfrm>
          <a:prstGeom prst="round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latin typeface="Marianne" panose="02000000000000000000" pitchFamily="2" charset="0"/>
              </a:rPr>
              <a:t>Le champ des LFSS</a:t>
            </a:r>
            <a:endParaRPr lang="fr-FR" sz="1600" dirty="0">
              <a:latin typeface="Marianne" panose="02000000000000000000" pitchFamily="2" charset="0"/>
            </a:endParaRPr>
          </a:p>
        </p:txBody>
      </p:sp>
      <p:sp>
        <p:nvSpPr>
          <p:cNvPr id="24" name="Titre 4"/>
          <p:cNvSpPr>
            <a:spLocks noGrp="1"/>
          </p:cNvSpPr>
          <p:nvPr>
            <p:ph type="title"/>
          </p:nvPr>
        </p:nvSpPr>
        <p:spPr/>
        <p:txBody>
          <a:bodyPr vert="horz" lIns="91440" tIns="45720" rIns="91440" bIns="45720" rtlCol="0" anchor="ctr">
            <a:noAutofit/>
          </a:bodyPr>
          <a:lstStyle/>
          <a:p>
            <a:r>
              <a:rPr lang="fr-FR" sz="3200" dirty="0"/>
              <a:t>1.2 Les LFSS et leur contenu – Champ des LFSS</a:t>
            </a:r>
          </a:p>
        </p:txBody>
      </p:sp>
      <p:sp>
        <p:nvSpPr>
          <p:cNvPr id="23" name="Rectangle à coins arrondis 22"/>
          <p:cNvSpPr/>
          <p:nvPr/>
        </p:nvSpPr>
        <p:spPr>
          <a:xfrm>
            <a:off x="8474583" y="4257708"/>
            <a:ext cx="2799742" cy="4755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La Caisse des Français de l’étranger (CFE)</a:t>
            </a:r>
            <a:endParaRPr lang="fr-FR" sz="1400" dirty="0">
              <a:latin typeface="Marianne" panose="02000000000000000000" pitchFamily="2" charset="0"/>
            </a:endParaRPr>
          </a:p>
        </p:txBody>
      </p:sp>
    </p:spTree>
    <p:extLst>
      <p:ext uri="{BB962C8B-B14F-4D97-AF65-F5344CB8AC3E}">
        <p14:creationId xmlns:p14="http://schemas.microsoft.com/office/powerpoint/2010/main" val="2915241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a:xfrm>
            <a:off x="4907967" y="6507163"/>
            <a:ext cx="2743200" cy="365125"/>
          </a:xfrm>
        </p:spPr>
        <p:txBody>
          <a:bodyPr/>
          <a:lstStyle/>
          <a:p>
            <a:r>
              <a:rPr lang="fr-FR" dirty="0" smtClean="0"/>
              <a:t>10/05/23</a:t>
            </a:r>
            <a:endParaRPr lang="fr-FR" dirty="0"/>
          </a:p>
        </p:txBody>
      </p:sp>
      <p:sp>
        <p:nvSpPr>
          <p:cNvPr id="7" name="Espace réservé du texte 6"/>
          <p:cNvSpPr>
            <a:spLocks noGrp="1"/>
          </p:cNvSpPr>
          <p:nvPr>
            <p:ph type="body" sz="quarter" idx="13"/>
          </p:nvPr>
        </p:nvSpPr>
        <p:spPr>
          <a:xfrm>
            <a:off x="506053" y="1056838"/>
            <a:ext cx="11179891" cy="427704"/>
          </a:xfrm>
        </p:spPr>
        <p:txBody>
          <a:bodyPr>
            <a:normAutofit/>
          </a:bodyPr>
          <a:lstStyle/>
          <a:p>
            <a:r>
              <a:rPr lang="fr-FR" dirty="0" smtClean="0"/>
              <a:t>Le champ des LFSS est circonscrit et contient des articles obligatoires et facultatifs.</a:t>
            </a:r>
            <a:endParaRPr lang="fr-FR" dirty="0"/>
          </a:p>
        </p:txBody>
      </p:sp>
      <p:sp>
        <p:nvSpPr>
          <p:cNvPr id="5" name="Titre 4"/>
          <p:cNvSpPr>
            <a:spLocks noGrp="1"/>
          </p:cNvSpPr>
          <p:nvPr>
            <p:ph type="title"/>
          </p:nvPr>
        </p:nvSpPr>
        <p:spPr>
          <a:xfrm>
            <a:off x="506052" y="259492"/>
            <a:ext cx="11454572" cy="646049"/>
          </a:xfrm>
        </p:spPr>
        <p:txBody>
          <a:bodyPr vert="horz" lIns="91440" tIns="45720" rIns="91440" bIns="45720" rtlCol="0" anchor="ctr">
            <a:noAutofit/>
          </a:bodyPr>
          <a:lstStyle/>
          <a:p>
            <a:r>
              <a:rPr lang="fr-FR" sz="3200" dirty="0"/>
              <a:t>1.2 Les LFSS et leur contenu</a:t>
            </a:r>
          </a:p>
        </p:txBody>
      </p:sp>
      <p:sp>
        <p:nvSpPr>
          <p:cNvPr id="4" name="ZoneTexte 3"/>
          <p:cNvSpPr txBox="1"/>
          <p:nvPr/>
        </p:nvSpPr>
        <p:spPr>
          <a:xfrm>
            <a:off x="731310" y="1603974"/>
            <a:ext cx="9968030" cy="369332"/>
          </a:xfrm>
          <a:prstGeom prst="rect">
            <a:avLst/>
          </a:prstGeom>
          <a:noFill/>
        </p:spPr>
        <p:txBody>
          <a:bodyPr wrap="square" rtlCol="0">
            <a:spAutoFit/>
          </a:bodyPr>
          <a:lstStyle/>
          <a:p>
            <a:r>
              <a:rPr lang="fr-FR" dirty="0" smtClean="0">
                <a:solidFill>
                  <a:schemeClr val="bg1"/>
                </a:solidFill>
                <a:latin typeface="Marianne" panose="02000000000000000000" pitchFamily="2" charset="0"/>
              </a:rPr>
              <a:t>Les lois de financement de la sécurité sociale (LFSS)</a:t>
            </a:r>
            <a:endParaRPr lang="fr-FR" dirty="0">
              <a:solidFill>
                <a:schemeClr val="bg1"/>
              </a:solidFill>
              <a:latin typeface="Marianne" panose="02000000000000000000" pitchFamily="2" charset="0"/>
            </a:endParaRPr>
          </a:p>
        </p:txBody>
      </p:sp>
      <p:sp>
        <p:nvSpPr>
          <p:cNvPr id="16" name="ZoneTexte 15"/>
          <p:cNvSpPr txBox="1"/>
          <p:nvPr/>
        </p:nvSpPr>
        <p:spPr>
          <a:xfrm>
            <a:off x="494010" y="1429517"/>
            <a:ext cx="10954634" cy="1656864"/>
          </a:xfrm>
          <a:prstGeom prst="rect">
            <a:avLst/>
          </a:prstGeom>
          <a:noFill/>
        </p:spPr>
        <p:txBody>
          <a:bodyPr wrap="square" rtlCol="0">
            <a:spAutoFit/>
          </a:bodyPr>
          <a:lstStyle/>
          <a:p>
            <a:pPr lvl="0"/>
            <a:r>
              <a:rPr lang="fr-FR" sz="1400" dirty="0" smtClean="0">
                <a:latin typeface="Marianne" panose="02000000000000000000" pitchFamily="2" charset="0"/>
              </a:rPr>
              <a:t>Les lois de financement de la sécurité sociale sont composées de trois parties : </a:t>
            </a:r>
          </a:p>
          <a:p>
            <a:pPr marL="171450" lvl="0" indent="-171450">
              <a:spcBef>
                <a:spcPts val="500"/>
              </a:spcBef>
              <a:spcAft>
                <a:spcPts val="600"/>
              </a:spcAft>
              <a:buFont typeface="Wingdings" panose="05000000000000000000" pitchFamily="2" charset="2"/>
              <a:buChar char="§"/>
            </a:pPr>
            <a:r>
              <a:rPr lang="fr-FR" sz="1400" dirty="0" smtClean="0">
                <a:latin typeface="Marianne" panose="02000000000000000000" pitchFamily="2" charset="0"/>
              </a:rPr>
              <a:t>Les</a:t>
            </a:r>
            <a:r>
              <a:rPr lang="fr-FR" sz="1400" b="1" dirty="0" smtClean="0">
                <a:latin typeface="Marianne" panose="02000000000000000000" pitchFamily="2" charset="0"/>
              </a:rPr>
              <a:t> </a:t>
            </a:r>
            <a:r>
              <a:rPr lang="fr-FR" sz="1400" b="1" dirty="0" smtClean="0">
                <a:solidFill>
                  <a:srgbClr val="000091"/>
                </a:solidFill>
                <a:latin typeface="Marianne" panose="02000000000000000000" pitchFamily="2" charset="0"/>
              </a:rPr>
              <a:t>dispositions </a:t>
            </a:r>
            <a:r>
              <a:rPr lang="fr-FR" sz="1400" b="1" dirty="0">
                <a:solidFill>
                  <a:srgbClr val="000091"/>
                </a:solidFill>
                <a:latin typeface="Marianne" panose="02000000000000000000" pitchFamily="2" charset="0"/>
              </a:rPr>
              <a:t>relatives à l’exercice en cours</a:t>
            </a:r>
            <a:r>
              <a:rPr lang="fr-FR" sz="1400" b="1" dirty="0">
                <a:latin typeface="Marianne" panose="02000000000000000000" pitchFamily="2" charset="0"/>
              </a:rPr>
              <a:t> </a:t>
            </a:r>
            <a:r>
              <a:rPr lang="fr-FR" sz="1400" dirty="0">
                <a:latin typeface="Marianne" panose="02000000000000000000" pitchFamily="2" charset="0"/>
              </a:rPr>
              <a:t>;</a:t>
            </a:r>
          </a:p>
          <a:p>
            <a:pPr marL="171450" lvl="0" indent="-171450">
              <a:spcBef>
                <a:spcPts val="500"/>
              </a:spcBef>
              <a:spcAft>
                <a:spcPts val="600"/>
              </a:spcAft>
              <a:buFont typeface="Wingdings" panose="05000000000000000000" pitchFamily="2" charset="2"/>
              <a:buChar char="§"/>
            </a:pPr>
            <a:r>
              <a:rPr lang="fr-FR" sz="1400" dirty="0" smtClean="0">
                <a:latin typeface="Marianne" panose="02000000000000000000" pitchFamily="2" charset="0"/>
              </a:rPr>
              <a:t>Les </a:t>
            </a:r>
            <a:r>
              <a:rPr lang="fr-FR" sz="1400" b="1" dirty="0" smtClean="0">
                <a:solidFill>
                  <a:srgbClr val="000091"/>
                </a:solidFill>
                <a:latin typeface="Marianne" panose="02000000000000000000" pitchFamily="2" charset="0"/>
              </a:rPr>
              <a:t>dispositions </a:t>
            </a:r>
            <a:r>
              <a:rPr lang="fr-FR" sz="1400" b="1" dirty="0">
                <a:solidFill>
                  <a:srgbClr val="000091"/>
                </a:solidFill>
                <a:latin typeface="Marianne" panose="02000000000000000000" pitchFamily="2" charset="0"/>
              </a:rPr>
              <a:t>relatives aux recettes et à l’équilibre général</a:t>
            </a:r>
            <a:r>
              <a:rPr lang="fr-FR" sz="1400" b="1" dirty="0">
                <a:latin typeface="Marianne" panose="02000000000000000000" pitchFamily="2" charset="0"/>
              </a:rPr>
              <a:t> </a:t>
            </a:r>
            <a:r>
              <a:rPr lang="fr-FR" sz="1400" dirty="0">
                <a:latin typeface="Marianne" panose="02000000000000000000" pitchFamily="2" charset="0"/>
              </a:rPr>
              <a:t>de la sécurité sociale </a:t>
            </a:r>
            <a:r>
              <a:rPr lang="fr-FR" sz="1400" b="1" dirty="0">
                <a:solidFill>
                  <a:srgbClr val="000091"/>
                </a:solidFill>
                <a:latin typeface="Marianne" panose="02000000000000000000" pitchFamily="2" charset="0"/>
              </a:rPr>
              <a:t>pour l’exercice à venir</a:t>
            </a:r>
            <a:r>
              <a:rPr lang="fr-FR" sz="1400" b="1" dirty="0">
                <a:latin typeface="Marianne" panose="02000000000000000000" pitchFamily="2" charset="0"/>
              </a:rPr>
              <a:t> </a:t>
            </a:r>
            <a:r>
              <a:rPr lang="fr-FR" sz="1400" dirty="0">
                <a:latin typeface="Marianne" panose="02000000000000000000" pitchFamily="2" charset="0"/>
              </a:rPr>
              <a:t>;</a:t>
            </a:r>
          </a:p>
          <a:p>
            <a:pPr marL="171450" lvl="0" indent="-171450">
              <a:spcBef>
                <a:spcPts val="500"/>
              </a:spcBef>
              <a:spcAft>
                <a:spcPts val="600"/>
              </a:spcAft>
              <a:buFont typeface="Wingdings" panose="05000000000000000000" pitchFamily="2" charset="2"/>
              <a:buChar char="§"/>
            </a:pPr>
            <a:r>
              <a:rPr lang="fr-FR" sz="1400" dirty="0" smtClean="0">
                <a:latin typeface="Marianne" panose="02000000000000000000" pitchFamily="2" charset="0"/>
              </a:rPr>
              <a:t>Les </a:t>
            </a:r>
            <a:r>
              <a:rPr lang="fr-FR" sz="1400" b="1" dirty="0">
                <a:solidFill>
                  <a:srgbClr val="000091"/>
                </a:solidFill>
                <a:latin typeface="Marianne" panose="02000000000000000000" pitchFamily="2" charset="0"/>
              </a:rPr>
              <a:t>dispositions relatives aux dépenses </a:t>
            </a:r>
            <a:r>
              <a:rPr lang="fr-FR" sz="1400" dirty="0">
                <a:latin typeface="Marianne" panose="02000000000000000000" pitchFamily="2" charset="0"/>
              </a:rPr>
              <a:t>de la sécurité sociale </a:t>
            </a:r>
            <a:r>
              <a:rPr lang="fr-FR" sz="1400" b="1" dirty="0">
                <a:solidFill>
                  <a:srgbClr val="000091"/>
                </a:solidFill>
                <a:latin typeface="Marianne" panose="02000000000000000000" pitchFamily="2" charset="0"/>
              </a:rPr>
              <a:t>pour l’exercice à venir</a:t>
            </a:r>
            <a:r>
              <a:rPr lang="fr-FR" sz="1400" dirty="0" smtClean="0">
                <a:latin typeface="Marianne" panose="02000000000000000000" pitchFamily="2" charset="0"/>
              </a:rPr>
              <a:t>.</a:t>
            </a:r>
          </a:p>
          <a:p>
            <a:pPr lvl="0">
              <a:spcBef>
                <a:spcPts val="500"/>
              </a:spcBef>
              <a:spcAft>
                <a:spcPts val="600"/>
              </a:spcAft>
            </a:pPr>
            <a:r>
              <a:rPr lang="fr-FR" sz="1400" dirty="0" smtClean="0">
                <a:latin typeface="Marianne" panose="02000000000000000000" pitchFamily="2" charset="0"/>
              </a:rPr>
              <a:t>Leur contenu est déterminé en trois champs :</a:t>
            </a:r>
            <a:endParaRPr lang="fr-FR" sz="1400" dirty="0">
              <a:latin typeface="Marianne" panose="02000000000000000000" pitchFamily="2" charset="0"/>
            </a:endParaRPr>
          </a:p>
        </p:txBody>
      </p:sp>
      <p:grpSp>
        <p:nvGrpSpPr>
          <p:cNvPr id="27" name="Groupe 26"/>
          <p:cNvGrpSpPr/>
          <p:nvPr/>
        </p:nvGrpSpPr>
        <p:grpSpPr>
          <a:xfrm>
            <a:off x="494010" y="3188221"/>
            <a:ext cx="3776019" cy="3785177"/>
            <a:chOff x="506052" y="3387122"/>
            <a:chExt cx="3060109" cy="5280598"/>
          </a:xfrm>
        </p:grpSpPr>
        <p:sp>
          <p:nvSpPr>
            <p:cNvPr id="2" name="Rectangle 1"/>
            <p:cNvSpPr/>
            <p:nvPr/>
          </p:nvSpPr>
          <p:spPr>
            <a:xfrm>
              <a:off x="506053" y="3387122"/>
              <a:ext cx="3060108" cy="47650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sp>
          <p:nvSpPr>
            <p:cNvPr id="8" name="ZoneTexte 7"/>
            <p:cNvSpPr txBox="1"/>
            <p:nvPr/>
          </p:nvSpPr>
          <p:spPr>
            <a:xfrm>
              <a:off x="588828" y="3812252"/>
              <a:ext cx="2920730" cy="4855468"/>
            </a:xfrm>
            <a:prstGeom prst="rect">
              <a:avLst/>
            </a:prstGeom>
            <a:noFill/>
          </p:spPr>
          <p:txBody>
            <a:bodyPr wrap="square" rtlCol="0">
              <a:spAutoFit/>
            </a:bodyPr>
            <a:lstStyle/>
            <a:p>
              <a:pPr marL="285750" indent="-285750" algn="just">
                <a:spcBef>
                  <a:spcPts val="300"/>
                </a:spcBef>
                <a:spcAft>
                  <a:spcPts val="400"/>
                </a:spcAft>
                <a:buFont typeface="Wingdings" panose="05000000000000000000" pitchFamily="2" charset="2"/>
                <a:buChar char="§"/>
              </a:pPr>
              <a:r>
                <a:rPr lang="fr-FR" sz="1100" dirty="0">
                  <a:latin typeface="Marianne" panose="02000000000000000000" pitchFamily="2" charset="0"/>
                </a:rPr>
                <a:t>Article </a:t>
              </a:r>
              <a:r>
                <a:rPr lang="fr-FR" sz="1100" dirty="0" smtClean="0">
                  <a:latin typeface="Marianne" panose="02000000000000000000" pitchFamily="2" charset="0"/>
                </a:rPr>
                <a:t>liminaire ; </a:t>
              </a:r>
              <a:endParaRPr lang="fr-FR" sz="1100" dirty="0">
                <a:latin typeface="Marianne" panose="02000000000000000000" pitchFamily="2" charset="0"/>
              </a:endParaRP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Conditions d’équilibre : prévisions de recettes des ROBSS par branche et des organismes concourant au financement de ces régime par branche ; </a:t>
              </a: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Objectifs de dépenses par branches ;</a:t>
              </a: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ONDAM (en montant) ; </a:t>
              </a: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Montant alloué à la compensation des exonérations le cas échéant ; </a:t>
              </a: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Tableaux </a:t>
              </a:r>
              <a:r>
                <a:rPr lang="fr-FR" sz="1100" dirty="0">
                  <a:latin typeface="Marianne" panose="02000000000000000000" pitchFamily="2" charset="0"/>
                </a:rPr>
                <a:t>d’équilibre </a:t>
              </a:r>
              <a:r>
                <a:rPr lang="fr-FR" sz="1100" dirty="0" smtClean="0">
                  <a:latin typeface="Marianne" panose="02000000000000000000" pitchFamily="2" charset="0"/>
                </a:rPr>
                <a:t>; </a:t>
              </a: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Liste des organismes autorisés à emprunter et plafond d’emprunt le cas échéant ; </a:t>
              </a:r>
              <a:endParaRPr lang="fr-FR" sz="1100" dirty="0">
                <a:latin typeface="Marianne" panose="02000000000000000000" pitchFamily="2" charset="0"/>
              </a:endParaRP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Objectif d’amortissement de la dette sociale ; </a:t>
              </a:r>
            </a:p>
            <a:p>
              <a:pPr marL="285750" indent="-285750" algn="just">
                <a:spcBef>
                  <a:spcPts val="300"/>
                </a:spcBef>
                <a:spcAft>
                  <a:spcPts val="400"/>
                </a:spcAft>
                <a:buFont typeface="Wingdings" panose="05000000000000000000" pitchFamily="2" charset="2"/>
                <a:buChar char="§"/>
              </a:pPr>
              <a:r>
                <a:rPr lang="fr-FR" sz="1100" dirty="0" smtClean="0">
                  <a:latin typeface="Marianne" panose="02000000000000000000" pitchFamily="2" charset="0"/>
                </a:rPr>
                <a:t>Approbation de l’annexe B.</a:t>
              </a:r>
            </a:p>
            <a:p>
              <a:pPr marL="285750" indent="-285750">
                <a:spcBef>
                  <a:spcPts val="500"/>
                </a:spcBef>
                <a:spcAft>
                  <a:spcPts val="600"/>
                </a:spcAft>
                <a:buFont typeface="Wingdings" panose="05000000000000000000" pitchFamily="2" charset="2"/>
                <a:buChar char="§"/>
              </a:pPr>
              <a:endParaRPr lang="fr-FR" sz="1200" dirty="0">
                <a:latin typeface="Marianne" panose="02000000000000000000" pitchFamily="2" charset="0"/>
              </a:endParaRPr>
            </a:p>
          </p:txBody>
        </p:sp>
        <p:sp>
          <p:nvSpPr>
            <p:cNvPr id="9" name="Rectangle 8"/>
            <p:cNvSpPr/>
            <p:nvPr/>
          </p:nvSpPr>
          <p:spPr>
            <a:xfrm>
              <a:off x="506052" y="3387122"/>
              <a:ext cx="329300" cy="395666"/>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Marianne" panose="02000000000000000000" pitchFamily="2" charset="0"/>
                </a:rPr>
                <a:t>1</a:t>
              </a:r>
              <a:endParaRPr lang="fr-FR" dirty="0">
                <a:latin typeface="Marianne" panose="02000000000000000000" pitchFamily="2" charset="0"/>
              </a:endParaRPr>
            </a:p>
          </p:txBody>
        </p:sp>
        <p:sp>
          <p:nvSpPr>
            <p:cNvPr id="10" name="ZoneTexte 9"/>
            <p:cNvSpPr txBox="1"/>
            <p:nvPr/>
          </p:nvSpPr>
          <p:spPr>
            <a:xfrm>
              <a:off x="796024" y="3446455"/>
              <a:ext cx="2417854" cy="345403"/>
            </a:xfrm>
            <a:prstGeom prst="rect">
              <a:avLst/>
            </a:prstGeom>
            <a:noFill/>
          </p:spPr>
          <p:txBody>
            <a:bodyPr wrap="none" rtlCol="0">
              <a:spAutoFit/>
            </a:bodyPr>
            <a:lstStyle/>
            <a:p>
              <a:r>
                <a:rPr lang="fr-FR" sz="1200" dirty="0" smtClean="0">
                  <a:solidFill>
                    <a:srgbClr val="000091"/>
                  </a:solidFill>
                  <a:latin typeface="Marianne" panose="02000000000000000000" pitchFamily="2" charset="0"/>
                </a:rPr>
                <a:t>Dispositions obligatoires et exclusives</a:t>
              </a:r>
              <a:endParaRPr lang="fr-FR" sz="1200" dirty="0">
                <a:solidFill>
                  <a:srgbClr val="000091"/>
                </a:solidFill>
                <a:latin typeface="Marianne" panose="02000000000000000000" pitchFamily="2" charset="0"/>
              </a:endParaRPr>
            </a:p>
          </p:txBody>
        </p:sp>
      </p:grpSp>
      <p:grpSp>
        <p:nvGrpSpPr>
          <p:cNvPr id="38" name="Groupe 37"/>
          <p:cNvGrpSpPr/>
          <p:nvPr/>
        </p:nvGrpSpPr>
        <p:grpSpPr>
          <a:xfrm>
            <a:off x="8256610" y="3188220"/>
            <a:ext cx="3704014" cy="2896710"/>
            <a:chOff x="506052" y="3387122"/>
            <a:chExt cx="3060109" cy="3606757"/>
          </a:xfrm>
        </p:grpSpPr>
        <p:sp>
          <p:nvSpPr>
            <p:cNvPr id="39" name="Rectangle 38"/>
            <p:cNvSpPr/>
            <p:nvPr/>
          </p:nvSpPr>
          <p:spPr>
            <a:xfrm>
              <a:off x="506053" y="3387122"/>
              <a:ext cx="3060108" cy="294676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sp>
          <p:nvSpPr>
            <p:cNvPr id="40" name="ZoneTexte 39"/>
            <p:cNvSpPr txBox="1"/>
            <p:nvPr/>
          </p:nvSpPr>
          <p:spPr>
            <a:xfrm>
              <a:off x="583300" y="3886609"/>
              <a:ext cx="2920730" cy="3107270"/>
            </a:xfrm>
            <a:prstGeom prst="rect">
              <a:avLst/>
            </a:prstGeom>
            <a:noFill/>
          </p:spPr>
          <p:txBody>
            <a:bodyPr wrap="square" rtlCol="0">
              <a:spAutoFit/>
            </a:bodyPr>
            <a:lstStyle/>
            <a:p>
              <a:pPr marL="285750" indent="-285750" algn="just">
                <a:spcBef>
                  <a:spcPts val="300"/>
                </a:spcBef>
                <a:spcAft>
                  <a:spcPts val="400"/>
                </a:spcAft>
                <a:buFont typeface="Wingdings" panose="05000000000000000000" pitchFamily="2" charset="2"/>
                <a:buChar char="§"/>
              </a:pPr>
              <a:r>
                <a:rPr lang="fr-FR" sz="1200" dirty="0" smtClean="0">
                  <a:latin typeface="Marianne" panose="02000000000000000000" pitchFamily="2" charset="0"/>
                </a:rPr>
                <a:t>Mesures ayant une incidence sur l’équilibre financier des ROBSS+FSV+ CADES+FRR ou améliorant l’information du Parlement sur l’application des LFSS. </a:t>
              </a:r>
            </a:p>
            <a:p>
              <a:pPr marL="285750" indent="-285750" algn="just">
                <a:spcBef>
                  <a:spcPts val="300"/>
                </a:spcBef>
                <a:spcAft>
                  <a:spcPts val="400"/>
                </a:spcAft>
                <a:buFont typeface="Wingdings" panose="05000000000000000000" pitchFamily="2" charset="2"/>
                <a:buChar char="§"/>
              </a:pPr>
              <a:r>
                <a:rPr lang="fr-FR" sz="1000" dirty="0" smtClean="0">
                  <a:latin typeface="Marianne" panose="02000000000000000000" pitchFamily="2" charset="0"/>
                </a:rPr>
                <a:t>Le législateur organique a précisé pour deux types de mesures:</a:t>
              </a:r>
            </a:p>
            <a:p>
              <a:pPr marL="742950" lvl="1" indent="-285750" algn="just">
                <a:spcBef>
                  <a:spcPts val="300"/>
                </a:spcBef>
                <a:spcAft>
                  <a:spcPts val="400"/>
                </a:spcAft>
                <a:buFont typeface="Arial" panose="020B0604020202020204" pitchFamily="34" charset="0"/>
                <a:buChar char="•"/>
              </a:pPr>
              <a:r>
                <a:rPr lang="fr-FR" sz="1000" dirty="0" smtClean="0">
                  <a:latin typeface="Marianne" panose="02000000000000000000" pitchFamily="2" charset="0"/>
                </a:rPr>
                <a:t>La dette des ES/ESMS ; </a:t>
              </a:r>
            </a:p>
            <a:p>
              <a:pPr marL="742950" lvl="1" indent="-285750" algn="just">
                <a:spcBef>
                  <a:spcPts val="300"/>
                </a:spcBef>
                <a:spcAft>
                  <a:spcPts val="400"/>
                </a:spcAft>
                <a:buFont typeface="Arial" panose="020B0604020202020204" pitchFamily="34" charset="0"/>
                <a:buChar char="•"/>
              </a:pPr>
              <a:r>
                <a:rPr lang="fr-FR" sz="1000" dirty="0" smtClean="0">
                  <a:latin typeface="Marianne" panose="02000000000000000000" pitchFamily="2" charset="0"/>
                </a:rPr>
                <a:t>L’organisation et la gestion des régimes et organismes du champ LFSS.</a:t>
              </a:r>
            </a:p>
            <a:p>
              <a:pPr marL="285750" indent="-285750">
                <a:spcBef>
                  <a:spcPts val="500"/>
                </a:spcBef>
                <a:spcAft>
                  <a:spcPts val="600"/>
                </a:spcAft>
                <a:buFont typeface="Wingdings" panose="05000000000000000000" pitchFamily="2" charset="2"/>
                <a:buChar char="§"/>
              </a:pPr>
              <a:endParaRPr lang="fr-FR" sz="1200" dirty="0" smtClean="0">
                <a:latin typeface="Marianne" panose="02000000000000000000" pitchFamily="2" charset="0"/>
              </a:endParaRPr>
            </a:p>
            <a:p>
              <a:pPr marL="285750" indent="-285750">
                <a:spcBef>
                  <a:spcPts val="500"/>
                </a:spcBef>
                <a:spcAft>
                  <a:spcPts val="600"/>
                </a:spcAft>
                <a:buFont typeface="Wingdings" panose="05000000000000000000" pitchFamily="2" charset="2"/>
                <a:buChar char="§"/>
              </a:pPr>
              <a:endParaRPr lang="fr-FR" sz="1200" dirty="0">
                <a:latin typeface="Marianne" panose="02000000000000000000" pitchFamily="2" charset="0"/>
              </a:endParaRPr>
            </a:p>
          </p:txBody>
        </p:sp>
        <p:sp>
          <p:nvSpPr>
            <p:cNvPr id="41" name="Rectangle 40"/>
            <p:cNvSpPr/>
            <p:nvPr/>
          </p:nvSpPr>
          <p:spPr>
            <a:xfrm>
              <a:off x="506052" y="3387122"/>
              <a:ext cx="329300" cy="395666"/>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Marianne" panose="02000000000000000000" pitchFamily="2" charset="0"/>
                </a:rPr>
                <a:t>3</a:t>
              </a:r>
            </a:p>
          </p:txBody>
        </p:sp>
        <p:sp>
          <p:nvSpPr>
            <p:cNvPr id="42" name="ZoneTexte 41"/>
            <p:cNvSpPr txBox="1"/>
            <p:nvPr/>
          </p:nvSpPr>
          <p:spPr>
            <a:xfrm>
              <a:off x="796024" y="3446456"/>
              <a:ext cx="1782712" cy="276999"/>
            </a:xfrm>
            <a:prstGeom prst="rect">
              <a:avLst/>
            </a:prstGeom>
            <a:noFill/>
          </p:spPr>
          <p:txBody>
            <a:bodyPr wrap="none" rtlCol="0">
              <a:spAutoFit/>
            </a:bodyPr>
            <a:lstStyle/>
            <a:p>
              <a:r>
                <a:rPr lang="fr-FR" sz="1200" dirty="0" smtClean="0">
                  <a:solidFill>
                    <a:srgbClr val="000091"/>
                  </a:solidFill>
                  <a:latin typeface="Marianne" panose="02000000000000000000" pitchFamily="2" charset="0"/>
                </a:rPr>
                <a:t>Contenu facultatif</a:t>
              </a:r>
              <a:endParaRPr lang="fr-FR" sz="1200" dirty="0">
                <a:solidFill>
                  <a:srgbClr val="000091"/>
                </a:solidFill>
                <a:latin typeface="Marianne" panose="02000000000000000000" pitchFamily="2" charset="0"/>
              </a:endParaRPr>
            </a:p>
          </p:txBody>
        </p:sp>
      </p:grpSp>
      <p:grpSp>
        <p:nvGrpSpPr>
          <p:cNvPr id="43" name="Groupe 42"/>
          <p:cNvGrpSpPr/>
          <p:nvPr/>
        </p:nvGrpSpPr>
        <p:grpSpPr>
          <a:xfrm>
            <a:off x="4353857" y="3188220"/>
            <a:ext cx="3820761" cy="2686768"/>
            <a:chOff x="506052" y="3387121"/>
            <a:chExt cx="3060109" cy="3345348"/>
          </a:xfrm>
        </p:grpSpPr>
        <p:sp>
          <p:nvSpPr>
            <p:cNvPr id="44" name="Rectangle 43"/>
            <p:cNvSpPr/>
            <p:nvPr/>
          </p:nvSpPr>
          <p:spPr>
            <a:xfrm>
              <a:off x="506053" y="3387121"/>
              <a:ext cx="3060108" cy="294676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sp>
          <p:nvSpPr>
            <p:cNvPr id="45" name="ZoneTexte 44"/>
            <p:cNvSpPr txBox="1"/>
            <p:nvPr/>
          </p:nvSpPr>
          <p:spPr>
            <a:xfrm>
              <a:off x="588019" y="3791265"/>
              <a:ext cx="2920730" cy="2941204"/>
            </a:xfrm>
            <a:prstGeom prst="rect">
              <a:avLst/>
            </a:prstGeom>
            <a:noFill/>
          </p:spPr>
          <p:txBody>
            <a:bodyPr wrap="square" rtlCol="0">
              <a:spAutoFit/>
            </a:bodyPr>
            <a:lstStyle/>
            <a:p>
              <a:pPr marL="285750" indent="-285750" algn="just">
                <a:spcBef>
                  <a:spcPts val="500"/>
                </a:spcBef>
                <a:spcAft>
                  <a:spcPts val="600"/>
                </a:spcAft>
                <a:buFont typeface="Wingdings" panose="05000000000000000000" pitchFamily="2" charset="2"/>
                <a:buChar char="§"/>
              </a:pPr>
              <a:r>
                <a:rPr lang="fr-FR" sz="1200" dirty="0" smtClean="0">
                  <a:latin typeface="Marianne" panose="02000000000000000000" pitchFamily="2" charset="0"/>
                </a:rPr>
                <a:t>Affectation d’une recette exclusive à un organisme concourant au financement des ROBSS ; </a:t>
              </a:r>
            </a:p>
            <a:p>
              <a:pPr marL="285750" indent="-285750" algn="just">
                <a:spcBef>
                  <a:spcPts val="500"/>
                </a:spcBef>
                <a:spcAft>
                  <a:spcPts val="600"/>
                </a:spcAft>
                <a:buFont typeface="Wingdings" panose="05000000000000000000" pitchFamily="2" charset="2"/>
                <a:buChar char="§"/>
              </a:pPr>
              <a:r>
                <a:rPr lang="fr-FR" sz="1200" dirty="0" smtClean="0">
                  <a:latin typeface="Marianne" panose="02000000000000000000" pitchFamily="2" charset="0"/>
                </a:rPr>
                <a:t>Création ou modification d’un dispositif d’exonération d’une durée égale ou supérieure à 3 ans ou non-compensé ; </a:t>
              </a:r>
            </a:p>
            <a:p>
              <a:pPr marL="285750" indent="-285750" algn="just">
                <a:spcBef>
                  <a:spcPts val="500"/>
                </a:spcBef>
                <a:spcAft>
                  <a:spcPts val="600"/>
                </a:spcAft>
                <a:buFont typeface="Wingdings" panose="05000000000000000000" pitchFamily="2" charset="2"/>
                <a:buChar char="§"/>
              </a:pPr>
              <a:r>
                <a:rPr lang="fr-FR" sz="1200" dirty="0" smtClean="0">
                  <a:latin typeface="Marianne" panose="02000000000000000000" pitchFamily="2" charset="0"/>
                </a:rPr>
                <a:t>Prévision des ressources affectées au remboursement de la dette sociale en cas de reprise.</a:t>
              </a:r>
            </a:p>
            <a:p>
              <a:pPr marL="285750" indent="-285750">
                <a:spcBef>
                  <a:spcPts val="500"/>
                </a:spcBef>
                <a:spcAft>
                  <a:spcPts val="600"/>
                </a:spcAft>
                <a:buFont typeface="Wingdings" panose="05000000000000000000" pitchFamily="2" charset="2"/>
                <a:buChar char="§"/>
              </a:pPr>
              <a:endParaRPr lang="fr-FR" sz="1200" dirty="0">
                <a:latin typeface="Marianne" panose="02000000000000000000" pitchFamily="2" charset="0"/>
              </a:endParaRPr>
            </a:p>
          </p:txBody>
        </p:sp>
        <p:sp>
          <p:nvSpPr>
            <p:cNvPr id="46" name="Rectangle 45"/>
            <p:cNvSpPr/>
            <p:nvPr/>
          </p:nvSpPr>
          <p:spPr>
            <a:xfrm>
              <a:off x="506052" y="3387122"/>
              <a:ext cx="329300" cy="395666"/>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Marianne" panose="02000000000000000000" pitchFamily="2" charset="0"/>
                </a:rPr>
                <a:t>2</a:t>
              </a:r>
            </a:p>
          </p:txBody>
        </p:sp>
        <p:sp>
          <p:nvSpPr>
            <p:cNvPr id="47" name="ZoneTexte 46"/>
            <p:cNvSpPr txBox="1"/>
            <p:nvPr/>
          </p:nvSpPr>
          <p:spPr>
            <a:xfrm>
              <a:off x="796024" y="3446456"/>
              <a:ext cx="2693119" cy="277000"/>
            </a:xfrm>
            <a:prstGeom prst="rect">
              <a:avLst/>
            </a:prstGeom>
            <a:noFill/>
          </p:spPr>
          <p:txBody>
            <a:bodyPr wrap="none" rtlCol="0">
              <a:spAutoFit/>
            </a:bodyPr>
            <a:lstStyle/>
            <a:p>
              <a:r>
                <a:rPr lang="fr-FR" sz="1200" dirty="0" smtClean="0">
                  <a:solidFill>
                    <a:srgbClr val="000091"/>
                  </a:solidFill>
                  <a:latin typeface="Marianne" panose="02000000000000000000" pitchFamily="2" charset="0"/>
                </a:rPr>
                <a:t>Contenu facultatif et exclusif</a:t>
              </a:r>
              <a:endParaRPr lang="fr-FR" sz="1200" dirty="0">
                <a:solidFill>
                  <a:srgbClr val="000091"/>
                </a:solidFill>
                <a:latin typeface="Marianne" panose="02000000000000000000" pitchFamily="2" charset="0"/>
              </a:endParaRPr>
            </a:p>
          </p:txBody>
        </p:sp>
      </p:grpSp>
      <p:sp>
        <p:nvSpPr>
          <p:cNvPr id="50" name="ZoneTexte 49"/>
          <p:cNvSpPr txBox="1"/>
          <p:nvPr/>
        </p:nvSpPr>
        <p:spPr>
          <a:xfrm>
            <a:off x="4270029" y="5561998"/>
            <a:ext cx="7690595" cy="938719"/>
          </a:xfrm>
          <a:prstGeom prst="rect">
            <a:avLst/>
          </a:prstGeom>
          <a:noFill/>
        </p:spPr>
        <p:txBody>
          <a:bodyPr wrap="square" rtlCol="0">
            <a:spAutoFit/>
          </a:bodyPr>
          <a:lstStyle/>
          <a:p>
            <a:pPr algn="just">
              <a:spcBef>
                <a:spcPts val="500"/>
              </a:spcBef>
              <a:spcAft>
                <a:spcPts val="600"/>
              </a:spcAft>
            </a:pPr>
            <a:r>
              <a:rPr lang="fr-FR" sz="1100" b="1" dirty="0" smtClean="0">
                <a:latin typeface="Marianne" panose="02000000000000000000" pitchFamily="2" charset="0"/>
              </a:rPr>
              <a:t>Tout ce qui ne relève pas du domaine obligatoire ou facultatif des LFSS sera considéré comme sans incidence sur l’équilibre financier de la sécurité sociale ou comme n’améliorant pas l’information du Parlement et donc comme un cavalier social. Les amendements « cavaliers » sont frappés d’irrecevabilité à l’Assemblée nationale par le président de la commission des finances et l’ensemble des dispositions du texte est soumis au Conseil constitutionnel qui contrôle et censure d’office les cavaliers.</a:t>
            </a:r>
            <a:endParaRPr lang="fr-FR" sz="1100" b="1" dirty="0">
              <a:latin typeface="Marianne" panose="02000000000000000000" pitchFamily="2" charset="0"/>
            </a:endParaRPr>
          </a:p>
        </p:txBody>
      </p:sp>
    </p:spTree>
    <p:extLst>
      <p:ext uri="{BB962C8B-B14F-4D97-AF65-F5344CB8AC3E}">
        <p14:creationId xmlns:p14="http://schemas.microsoft.com/office/powerpoint/2010/main" val="55804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dirty="0" smtClean="0"/>
              <a:t>10/05/23</a:t>
            </a:r>
          </a:p>
        </p:txBody>
      </p:sp>
      <p:sp>
        <p:nvSpPr>
          <p:cNvPr id="7" name="Espace réservé du texte 6"/>
          <p:cNvSpPr>
            <a:spLocks noGrp="1"/>
          </p:cNvSpPr>
          <p:nvPr>
            <p:ph type="body" sz="quarter" idx="13"/>
          </p:nvPr>
        </p:nvSpPr>
        <p:spPr>
          <a:xfrm>
            <a:off x="506053" y="956570"/>
            <a:ext cx="11179891" cy="427704"/>
          </a:xfrm>
        </p:spPr>
        <p:txBody>
          <a:bodyPr>
            <a:normAutofit/>
          </a:bodyPr>
          <a:lstStyle/>
          <a:p>
            <a:r>
              <a:rPr lang="fr-FR" dirty="0" smtClean="0"/>
              <a:t>La phase administrative</a:t>
            </a:r>
            <a:endParaRPr lang="fr-FR" dirty="0"/>
          </a:p>
        </p:txBody>
      </p:sp>
      <p:sp>
        <p:nvSpPr>
          <p:cNvPr id="5" name="Titre 4"/>
          <p:cNvSpPr>
            <a:spLocks noGrp="1"/>
          </p:cNvSpPr>
          <p:nvPr>
            <p:ph type="title"/>
          </p:nvPr>
        </p:nvSpPr>
        <p:spPr/>
        <p:txBody>
          <a:bodyPr vert="horz" lIns="91440" tIns="45720" rIns="91440" bIns="45720" rtlCol="0" anchor="ctr">
            <a:noAutofit/>
          </a:bodyPr>
          <a:lstStyle/>
          <a:p>
            <a:r>
              <a:rPr lang="fr-FR" sz="3200" dirty="0"/>
              <a:t>1.3 Les grandes étapes du PLFSS</a:t>
            </a:r>
          </a:p>
        </p:txBody>
      </p:sp>
      <p:sp>
        <p:nvSpPr>
          <p:cNvPr id="73" name="Rectangle à coins arrondis 72"/>
          <p:cNvSpPr/>
          <p:nvPr/>
        </p:nvSpPr>
        <p:spPr>
          <a:xfrm>
            <a:off x="1438335" y="1499653"/>
            <a:ext cx="1452946" cy="1191600"/>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Marianne" panose="02000000000000000000" pitchFamily="2" charset="0"/>
              </a:rPr>
              <a:t>É</a:t>
            </a:r>
            <a:r>
              <a:rPr lang="fr-FR" sz="1400" dirty="0" smtClean="0">
                <a:latin typeface="Marianne" panose="02000000000000000000" pitchFamily="2" charset="0"/>
              </a:rPr>
              <a:t>changes avec les caisses et les DAC</a:t>
            </a:r>
            <a:endParaRPr lang="fr-FR" sz="1400" dirty="0">
              <a:latin typeface="Marianne" panose="02000000000000000000" pitchFamily="2" charset="0"/>
            </a:endParaRPr>
          </a:p>
        </p:txBody>
      </p:sp>
      <p:sp>
        <p:nvSpPr>
          <p:cNvPr id="74" name="Rectangle à coins arrondis 73"/>
          <p:cNvSpPr/>
          <p:nvPr/>
        </p:nvSpPr>
        <p:spPr>
          <a:xfrm>
            <a:off x="2307181" y="3101393"/>
            <a:ext cx="1306844" cy="787695"/>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Marianne" panose="02000000000000000000" pitchFamily="2" charset="0"/>
              </a:rPr>
              <a:t>Échanges </a:t>
            </a:r>
            <a:r>
              <a:rPr lang="fr-FR" sz="1400" dirty="0" smtClean="0">
                <a:latin typeface="Marianne" panose="02000000000000000000" pitchFamily="2" charset="0"/>
              </a:rPr>
              <a:t>avec les cabinets</a:t>
            </a:r>
            <a:endParaRPr lang="fr-FR" sz="1400" dirty="0">
              <a:latin typeface="Marianne" panose="02000000000000000000" pitchFamily="2" charset="0"/>
            </a:endParaRPr>
          </a:p>
        </p:txBody>
      </p:sp>
      <p:sp>
        <p:nvSpPr>
          <p:cNvPr id="75" name="Rectangle à coins arrondis 74"/>
          <p:cNvSpPr/>
          <p:nvPr/>
        </p:nvSpPr>
        <p:spPr>
          <a:xfrm>
            <a:off x="3329280" y="1499653"/>
            <a:ext cx="1345519" cy="1191600"/>
          </a:xfrm>
          <a:prstGeom prst="round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Arbitrage du sommaire et des paquets</a:t>
            </a:r>
            <a:endParaRPr lang="fr-FR" sz="1400" dirty="0">
              <a:latin typeface="Marianne" panose="02000000000000000000" pitchFamily="2" charset="0"/>
            </a:endParaRPr>
          </a:p>
        </p:txBody>
      </p:sp>
      <p:sp>
        <p:nvSpPr>
          <p:cNvPr id="76" name="Rectangle à coins arrondis 75"/>
          <p:cNvSpPr/>
          <p:nvPr/>
        </p:nvSpPr>
        <p:spPr>
          <a:xfrm>
            <a:off x="4740420" y="1499653"/>
            <a:ext cx="3630192" cy="1191600"/>
          </a:xfrm>
          <a:prstGeom prst="round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Arbitrage du contenu des paquets</a:t>
            </a:r>
            <a:endParaRPr lang="fr-FR" sz="1400" dirty="0">
              <a:latin typeface="Marianne" panose="02000000000000000000" pitchFamily="2" charset="0"/>
            </a:endParaRPr>
          </a:p>
        </p:txBody>
      </p:sp>
      <p:sp>
        <p:nvSpPr>
          <p:cNvPr id="47" name="ZoneTexte 46"/>
          <p:cNvSpPr txBox="1"/>
          <p:nvPr/>
        </p:nvSpPr>
        <p:spPr>
          <a:xfrm>
            <a:off x="722742" y="5969655"/>
            <a:ext cx="715593"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Mars</a:t>
            </a:r>
          </a:p>
        </p:txBody>
      </p:sp>
      <p:sp>
        <p:nvSpPr>
          <p:cNvPr id="62" name="ZoneTexte 61"/>
          <p:cNvSpPr txBox="1"/>
          <p:nvPr/>
        </p:nvSpPr>
        <p:spPr>
          <a:xfrm>
            <a:off x="1591588" y="5969655"/>
            <a:ext cx="715593"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Avril</a:t>
            </a:r>
          </a:p>
        </p:txBody>
      </p:sp>
      <p:sp>
        <p:nvSpPr>
          <p:cNvPr id="63" name="ZoneTexte 62"/>
          <p:cNvSpPr txBox="1"/>
          <p:nvPr/>
        </p:nvSpPr>
        <p:spPr>
          <a:xfrm>
            <a:off x="2460434" y="5969655"/>
            <a:ext cx="715593"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Mai</a:t>
            </a:r>
          </a:p>
        </p:txBody>
      </p:sp>
      <p:sp>
        <p:nvSpPr>
          <p:cNvPr id="64" name="ZoneTexte 63"/>
          <p:cNvSpPr txBox="1"/>
          <p:nvPr/>
        </p:nvSpPr>
        <p:spPr>
          <a:xfrm>
            <a:off x="3329280" y="5969655"/>
            <a:ext cx="715593"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Juin</a:t>
            </a:r>
          </a:p>
        </p:txBody>
      </p:sp>
      <p:sp>
        <p:nvSpPr>
          <p:cNvPr id="65" name="ZoneTexte 64"/>
          <p:cNvSpPr txBox="1"/>
          <p:nvPr/>
        </p:nvSpPr>
        <p:spPr>
          <a:xfrm>
            <a:off x="4198126" y="5969655"/>
            <a:ext cx="830508"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Juillet</a:t>
            </a:r>
          </a:p>
        </p:txBody>
      </p:sp>
      <p:sp>
        <p:nvSpPr>
          <p:cNvPr id="66" name="ZoneTexte 65"/>
          <p:cNvSpPr txBox="1"/>
          <p:nvPr/>
        </p:nvSpPr>
        <p:spPr>
          <a:xfrm>
            <a:off x="4993199" y="5969655"/>
            <a:ext cx="830508"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Août</a:t>
            </a:r>
          </a:p>
        </p:txBody>
      </p:sp>
      <p:sp>
        <p:nvSpPr>
          <p:cNvPr id="67" name="ZoneTexte 66"/>
          <p:cNvSpPr txBox="1"/>
          <p:nvPr/>
        </p:nvSpPr>
        <p:spPr>
          <a:xfrm>
            <a:off x="9877554" y="5969655"/>
            <a:ext cx="1304064" cy="338554"/>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Octobre</a:t>
            </a:r>
          </a:p>
        </p:txBody>
      </p:sp>
      <p:sp>
        <p:nvSpPr>
          <p:cNvPr id="79" name="ZoneTexte 78"/>
          <p:cNvSpPr txBox="1"/>
          <p:nvPr/>
        </p:nvSpPr>
        <p:spPr>
          <a:xfrm>
            <a:off x="7145935" y="5969655"/>
            <a:ext cx="830508" cy="430887"/>
          </a:xfrm>
          <a:prstGeom prst="rect">
            <a:avLst/>
          </a:prstGeom>
          <a:noFill/>
        </p:spPr>
        <p:txBody>
          <a:bodyPr wrap="square" rtlCol="0">
            <a:spAutoFit/>
          </a:bodyPr>
          <a:lstStyle/>
          <a:p>
            <a:pPr algn="ctr"/>
            <a:r>
              <a:rPr lang="fr-FR" sz="1100" b="1" dirty="0" smtClean="0">
                <a:latin typeface="Marianne" panose="02000000000000000000" pitchFamily="2" charset="0"/>
              </a:rPr>
              <a:t>Semaine 2</a:t>
            </a:r>
          </a:p>
        </p:txBody>
      </p:sp>
      <p:grpSp>
        <p:nvGrpSpPr>
          <p:cNvPr id="31" name="Groupe 30"/>
          <p:cNvGrpSpPr/>
          <p:nvPr/>
        </p:nvGrpSpPr>
        <p:grpSpPr>
          <a:xfrm>
            <a:off x="1007487" y="4006917"/>
            <a:ext cx="9741938" cy="1863801"/>
            <a:chOff x="955236" y="3706854"/>
            <a:chExt cx="9741938" cy="1863801"/>
          </a:xfrm>
        </p:grpSpPr>
        <p:sp>
          <p:nvSpPr>
            <p:cNvPr id="8" name="Rectangle à coins arrondis 7"/>
            <p:cNvSpPr/>
            <p:nvPr/>
          </p:nvSpPr>
          <p:spPr>
            <a:xfrm>
              <a:off x="977174" y="3745437"/>
              <a:ext cx="9720000" cy="78857"/>
            </a:xfrm>
            <a:prstGeom prst="roundRect">
              <a:avLst>
                <a:gd name="adj"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955236"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44" name="Ellipse 43"/>
            <p:cNvSpPr/>
            <p:nvPr/>
          </p:nvSpPr>
          <p:spPr>
            <a:xfrm>
              <a:off x="1824082"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a:latin typeface="Marianne" panose="02000000000000000000" pitchFamily="2" charset="0"/>
              </a:endParaRPr>
            </a:p>
          </p:txBody>
        </p:sp>
        <p:sp>
          <p:nvSpPr>
            <p:cNvPr id="40" name="Ellipse 39"/>
            <p:cNvSpPr/>
            <p:nvPr/>
          </p:nvSpPr>
          <p:spPr>
            <a:xfrm>
              <a:off x="2692928"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53" name="Ellipse 52"/>
            <p:cNvSpPr/>
            <p:nvPr/>
          </p:nvSpPr>
          <p:spPr>
            <a:xfrm>
              <a:off x="3561774"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32" name="Ellipse 31"/>
            <p:cNvSpPr/>
            <p:nvPr/>
          </p:nvSpPr>
          <p:spPr>
            <a:xfrm>
              <a:off x="4488078"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56" name="Ellipse 55"/>
            <p:cNvSpPr/>
            <p:nvPr/>
          </p:nvSpPr>
          <p:spPr>
            <a:xfrm>
              <a:off x="5283151"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24" name="Ellipse 23"/>
            <p:cNvSpPr/>
            <p:nvPr/>
          </p:nvSpPr>
          <p:spPr>
            <a:xfrm>
              <a:off x="10404284"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80" name="Ellipse 79"/>
            <p:cNvSpPr/>
            <p:nvPr/>
          </p:nvSpPr>
          <p:spPr>
            <a:xfrm>
              <a:off x="7435887"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85" name="Ellipse 84"/>
            <p:cNvSpPr/>
            <p:nvPr/>
          </p:nvSpPr>
          <p:spPr>
            <a:xfrm>
              <a:off x="8346427"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90" name="Ellipse 89"/>
            <p:cNvSpPr/>
            <p:nvPr/>
          </p:nvSpPr>
          <p:spPr>
            <a:xfrm>
              <a:off x="9445655"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sp>
          <p:nvSpPr>
            <p:cNvPr id="95" name="Ellipse 94"/>
            <p:cNvSpPr/>
            <p:nvPr/>
          </p:nvSpPr>
          <p:spPr>
            <a:xfrm>
              <a:off x="6288570" y="3706854"/>
              <a:ext cx="146102" cy="146102"/>
            </a:xfrm>
            <a:prstGeom prst="ellipse">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latin typeface="Marianne" panose="02000000000000000000" pitchFamily="2" charset="0"/>
              </a:endParaRPr>
            </a:p>
          </p:txBody>
        </p:sp>
        <p:grpSp>
          <p:nvGrpSpPr>
            <p:cNvPr id="30" name="Groupe 29"/>
            <p:cNvGrpSpPr/>
            <p:nvPr/>
          </p:nvGrpSpPr>
          <p:grpSpPr>
            <a:xfrm>
              <a:off x="1028287" y="3851515"/>
              <a:ext cx="9449048" cy="1719140"/>
              <a:chOff x="1028287" y="3851514"/>
              <a:chExt cx="9449048" cy="1851623"/>
            </a:xfrm>
          </p:grpSpPr>
          <p:cxnSp>
            <p:nvCxnSpPr>
              <p:cNvPr id="49" name="Connecteur droit 48"/>
              <p:cNvCxnSpPr/>
              <p:nvPr/>
            </p:nvCxnSpPr>
            <p:spPr>
              <a:xfrm>
                <a:off x="1028287"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flipH="1">
                <a:off x="1897133" y="3857916"/>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flipH="1">
                <a:off x="2765979"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flipH="1">
                <a:off x="3634825"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flipH="1">
                <a:off x="4561129" y="3885137"/>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57" name="Connecteur droit 56"/>
              <p:cNvCxnSpPr/>
              <p:nvPr/>
            </p:nvCxnSpPr>
            <p:spPr>
              <a:xfrm flipH="1">
                <a:off x="5356202"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flipH="1">
                <a:off x="10477335"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flipH="1">
                <a:off x="7508938"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8419478"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flipH="1">
                <a:off x="9518706"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a:off x="6361621" y="3851514"/>
                <a:ext cx="0" cy="1818000"/>
              </a:xfrm>
              <a:prstGeom prst="line">
                <a:avLst/>
              </a:prstGeom>
              <a:ln w="25400">
                <a:solidFill>
                  <a:srgbClr val="000091"/>
                </a:solidFill>
                <a:prstDash val="dash"/>
              </a:ln>
            </p:spPr>
            <p:style>
              <a:lnRef idx="1">
                <a:schemeClr val="accent1"/>
              </a:lnRef>
              <a:fillRef idx="0">
                <a:schemeClr val="accent1"/>
              </a:fillRef>
              <a:effectRef idx="0">
                <a:schemeClr val="accent1"/>
              </a:effectRef>
              <a:fontRef idx="minor">
                <a:schemeClr val="tx1"/>
              </a:fontRef>
            </p:style>
          </p:cxnSp>
        </p:grpSp>
      </p:grpSp>
      <p:sp>
        <p:nvSpPr>
          <p:cNvPr id="94" name="ZoneTexte 93"/>
          <p:cNvSpPr txBox="1"/>
          <p:nvPr/>
        </p:nvSpPr>
        <p:spPr>
          <a:xfrm>
            <a:off x="5761840" y="5969655"/>
            <a:ext cx="1304064" cy="523220"/>
          </a:xfrm>
          <a:prstGeom prst="rect">
            <a:avLst/>
          </a:prstGeom>
          <a:noFill/>
        </p:spPr>
        <p:txBody>
          <a:bodyPr wrap="square" rtlCol="0">
            <a:spAutoFit/>
          </a:bodyPr>
          <a:lstStyle/>
          <a:p>
            <a:pPr algn="ctr"/>
            <a:r>
              <a:rPr lang="fr-FR" sz="1600" b="1" dirty="0" smtClean="0">
                <a:solidFill>
                  <a:srgbClr val="000091"/>
                </a:solidFill>
                <a:latin typeface="Marianne" panose="02000000000000000000" pitchFamily="2" charset="0"/>
              </a:rPr>
              <a:t>Septembre</a:t>
            </a:r>
          </a:p>
          <a:p>
            <a:pPr algn="ctr"/>
            <a:r>
              <a:rPr lang="fr-FR" sz="1200" b="1" dirty="0" smtClean="0">
                <a:latin typeface="Marianne" panose="02000000000000000000" pitchFamily="2" charset="0"/>
              </a:rPr>
              <a:t>Semaine 1</a:t>
            </a:r>
          </a:p>
        </p:txBody>
      </p:sp>
      <p:sp>
        <p:nvSpPr>
          <p:cNvPr id="141" name="ZoneTexte 140"/>
          <p:cNvSpPr txBox="1"/>
          <p:nvPr/>
        </p:nvSpPr>
        <p:spPr>
          <a:xfrm>
            <a:off x="8056474" y="5969655"/>
            <a:ext cx="830508" cy="430887"/>
          </a:xfrm>
          <a:prstGeom prst="rect">
            <a:avLst/>
          </a:prstGeom>
          <a:noFill/>
        </p:spPr>
        <p:txBody>
          <a:bodyPr wrap="square" rtlCol="0">
            <a:spAutoFit/>
          </a:bodyPr>
          <a:lstStyle/>
          <a:p>
            <a:pPr algn="ctr"/>
            <a:r>
              <a:rPr lang="fr-FR" sz="1100" b="1" dirty="0" smtClean="0">
                <a:latin typeface="Marianne" panose="02000000000000000000" pitchFamily="2" charset="0"/>
              </a:rPr>
              <a:t>Semaine 3</a:t>
            </a:r>
          </a:p>
        </p:txBody>
      </p:sp>
      <p:sp>
        <p:nvSpPr>
          <p:cNvPr id="142" name="ZoneTexte 141"/>
          <p:cNvSpPr txBox="1"/>
          <p:nvPr/>
        </p:nvSpPr>
        <p:spPr>
          <a:xfrm>
            <a:off x="9155703" y="5969655"/>
            <a:ext cx="830508" cy="430887"/>
          </a:xfrm>
          <a:prstGeom prst="rect">
            <a:avLst/>
          </a:prstGeom>
          <a:noFill/>
        </p:spPr>
        <p:txBody>
          <a:bodyPr wrap="square" rtlCol="0">
            <a:spAutoFit/>
          </a:bodyPr>
          <a:lstStyle/>
          <a:p>
            <a:pPr algn="ctr"/>
            <a:r>
              <a:rPr lang="fr-FR" sz="1100" b="1" dirty="0" smtClean="0">
                <a:latin typeface="Marianne" panose="02000000000000000000" pitchFamily="2" charset="0"/>
              </a:rPr>
              <a:t>Semaine 4</a:t>
            </a:r>
          </a:p>
        </p:txBody>
      </p:sp>
      <p:sp>
        <p:nvSpPr>
          <p:cNvPr id="99" name="Rectangle à coins arrondis 98"/>
          <p:cNvSpPr/>
          <p:nvPr/>
        </p:nvSpPr>
        <p:spPr>
          <a:xfrm>
            <a:off x="4674799" y="2729836"/>
            <a:ext cx="7273820" cy="247364"/>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Elaboration des annexes</a:t>
            </a:r>
            <a:endParaRPr lang="fr-FR" sz="1400" dirty="0">
              <a:latin typeface="Marianne" panose="02000000000000000000" pitchFamily="2" charset="0"/>
            </a:endParaRPr>
          </a:p>
        </p:txBody>
      </p:sp>
      <p:sp>
        <p:nvSpPr>
          <p:cNvPr id="100" name="Rectangle à coins arrondis 99"/>
          <p:cNvSpPr/>
          <p:nvPr/>
        </p:nvSpPr>
        <p:spPr>
          <a:xfrm>
            <a:off x="5647433" y="3101393"/>
            <a:ext cx="803716" cy="787695"/>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P2</a:t>
            </a:r>
            <a:endParaRPr lang="fr-FR" sz="1400" dirty="0">
              <a:latin typeface="Marianne" panose="02000000000000000000" pitchFamily="2" charset="0"/>
            </a:endParaRPr>
          </a:p>
        </p:txBody>
      </p:sp>
      <p:sp>
        <p:nvSpPr>
          <p:cNvPr id="101" name="Rectangle à coins arrondis 100"/>
          <p:cNvSpPr/>
          <p:nvPr/>
        </p:nvSpPr>
        <p:spPr>
          <a:xfrm>
            <a:off x="10663219" y="3025977"/>
            <a:ext cx="1324357" cy="1156818"/>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Dépôt au plus tard le 1</a:t>
            </a:r>
            <a:r>
              <a:rPr lang="fr-FR" sz="1400" baseline="30000" dirty="0" smtClean="0">
                <a:latin typeface="Marianne" panose="02000000000000000000" pitchFamily="2" charset="0"/>
              </a:rPr>
              <a:t>er</a:t>
            </a:r>
            <a:r>
              <a:rPr lang="fr-FR" sz="1400" dirty="0" smtClean="0">
                <a:latin typeface="Marianne" panose="02000000000000000000" pitchFamily="2" charset="0"/>
              </a:rPr>
              <a:t> mardi d’octobre</a:t>
            </a:r>
            <a:endParaRPr lang="fr-FR" sz="1400" dirty="0">
              <a:latin typeface="Marianne" panose="02000000000000000000" pitchFamily="2" charset="0"/>
            </a:endParaRPr>
          </a:p>
        </p:txBody>
      </p:sp>
      <p:sp>
        <p:nvSpPr>
          <p:cNvPr id="103" name="Rectangle à coins arrondis 102"/>
          <p:cNvSpPr/>
          <p:nvPr/>
        </p:nvSpPr>
        <p:spPr>
          <a:xfrm>
            <a:off x="6603673" y="4336032"/>
            <a:ext cx="2283309" cy="1191600"/>
          </a:xfrm>
          <a:prstGeom prst="round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Examen en Section sociale du Conseil </a:t>
            </a:r>
            <a:r>
              <a:rPr lang="fr-FR" sz="1400" dirty="0">
                <a:latin typeface="Marianne" panose="02000000000000000000" pitchFamily="2" charset="0"/>
              </a:rPr>
              <a:t>d’ État</a:t>
            </a:r>
          </a:p>
        </p:txBody>
      </p:sp>
      <p:sp>
        <p:nvSpPr>
          <p:cNvPr id="108" name="Rectangle à coins arrondis 107"/>
          <p:cNvSpPr/>
          <p:nvPr/>
        </p:nvSpPr>
        <p:spPr>
          <a:xfrm>
            <a:off x="9541507" y="1499653"/>
            <a:ext cx="1103714" cy="1191600"/>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Conseil des ministres</a:t>
            </a:r>
          </a:p>
          <a:p>
            <a:pPr algn="ctr"/>
            <a:r>
              <a:rPr lang="fr-FR" sz="1200" dirty="0" smtClean="0">
                <a:solidFill>
                  <a:schemeClr val="tx1"/>
                </a:solidFill>
                <a:latin typeface="Marianne" panose="02000000000000000000" pitchFamily="2" charset="0"/>
              </a:rPr>
              <a:t>mercredi</a:t>
            </a:r>
            <a:endParaRPr lang="fr-FR" sz="1400" dirty="0">
              <a:solidFill>
                <a:schemeClr val="tx1"/>
              </a:solidFill>
              <a:latin typeface="Marianne" panose="02000000000000000000" pitchFamily="2" charset="0"/>
            </a:endParaRPr>
          </a:p>
        </p:txBody>
      </p:sp>
      <p:sp>
        <p:nvSpPr>
          <p:cNvPr id="143" name="Rectangle à coins arrondis 142"/>
          <p:cNvSpPr/>
          <p:nvPr/>
        </p:nvSpPr>
        <p:spPr>
          <a:xfrm>
            <a:off x="8918187" y="4336032"/>
            <a:ext cx="627809" cy="1191600"/>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AG du </a:t>
            </a:r>
            <a:r>
              <a:rPr lang="fr-FR" sz="1400" dirty="0">
                <a:latin typeface="Marianne" panose="02000000000000000000" pitchFamily="2" charset="0"/>
              </a:rPr>
              <a:t>CÉ</a:t>
            </a:r>
            <a:endParaRPr lang="fr-FR" sz="1400" dirty="0" smtClean="0">
              <a:latin typeface="Marianne" panose="02000000000000000000" pitchFamily="2" charset="0"/>
            </a:endParaRPr>
          </a:p>
          <a:p>
            <a:pPr algn="ctr"/>
            <a:r>
              <a:rPr lang="fr-FR" sz="1200" dirty="0" smtClean="0">
                <a:solidFill>
                  <a:schemeClr val="tx1"/>
                </a:solidFill>
                <a:latin typeface="Marianne" panose="02000000000000000000" pitchFamily="2" charset="0"/>
              </a:rPr>
              <a:t>jeudi</a:t>
            </a:r>
            <a:endParaRPr lang="fr-FR" sz="1400" dirty="0">
              <a:solidFill>
                <a:schemeClr val="tx1"/>
              </a:solidFill>
              <a:latin typeface="Marianne" panose="02000000000000000000" pitchFamily="2" charset="0"/>
            </a:endParaRPr>
          </a:p>
        </p:txBody>
      </p:sp>
      <p:sp>
        <p:nvSpPr>
          <p:cNvPr id="128" name="Rectangle à coins arrondis 127"/>
          <p:cNvSpPr/>
          <p:nvPr/>
        </p:nvSpPr>
        <p:spPr>
          <a:xfrm>
            <a:off x="6896112" y="3101393"/>
            <a:ext cx="949818" cy="787695"/>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P chiffres</a:t>
            </a:r>
            <a:endParaRPr lang="fr-FR" sz="1400" dirty="0">
              <a:latin typeface="Marianne" panose="02000000000000000000" pitchFamily="2" charset="0"/>
            </a:endParaRPr>
          </a:p>
        </p:txBody>
      </p:sp>
      <p:sp>
        <p:nvSpPr>
          <p:cNvPr id="55" name="Rectangle à coins arrondis 54"/>
          <p:cNvSpPr/>
          <p:nvPr/>
        </p:nvSpPr>
        <p:spPr>
          <a:xfrm>
            <a:off x="4972080" y="3097725"/>
            <a:ext cx="452871" cy="787695"/>
          </a:xfrm>
          <a:prstGeom prst="roundRect">
            <a:avLst/>
          </a:prstGeom>
          <a:solidFill>
            <a:srgbClr val="68A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latin typeface="Marianne" panose="02000000000000000000" pitchFamily="2" charset="0"/>
              </a:rPr>
              <a:t>P1</a:t>
            </a:r>
            <a:endParaRPr lang="fr-FR" sz="1400" dirty="0">
              <a:latin typeface="Marianne" panose="02000000000000000000" pitchFamily="2" charset="0"/>
            </a:endParaRPr>
          </a:p>
        </p:txBody>
      </p:sp>
    </p:spTree>
    <p:extLst>
      <p:ext uri="{BB962C8B-B14F-4D97-AF65-F5344CB8AC3E}">
        <p14:creationId xmlns:p14="http://schemas.microsoft.com/office/powerpoint/2010/main" val="3991883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dirty="0" smtClean="0"/>
              <a:t>10/05/23</a:t>
            </a:r>
            <a:endParaRPr lang="fr-FR" dirty="0"/>
          </a:p>
        </p:txBody>
      </p:sp>
      <p:sp>
        <p:nvSpPr>
          <p:cNvPr id="7" name="Espace réservé du texte 6"/>
          <p:cNvSpPr>
            <a:spLocks noGrp="1"/>
          </p:cNvSpPr>
          <p:nvPr>
            <p:ph type="body" sz="quarter" idx="13"/>
          </p:nvPr>
        </p:nvSpPr>
        <p:spPr>
          <a:xfrm>
            <a:off x="506053" y="1087120"/>
            <a:ext cx="11179891" cy="427704"/>
          </a:xfrm>
        </p:spPr>
        <p:txBody>
          <a:bodyPr>
            <a:normAutofit/>
          </a:bodyPr>
          <a:lstStyle/>
          <a:p>
            <a:r>
              <a:rPr lang="fr-FR" dirty="0" smtClean="0"/>
              <a:t>Le calendrier de la phase parlementaire encadré par la Constitution</a:t>
            </a:r>
            <a:endParaRPr lang="fr-FR" dirty="0"/>
          </a:p>
        </p:txBody>
      </p:sp>
      <p:sp>
        <p:nvSpPr>
          <p:cNvPr id="9" name="Titre 4"/>
          <p:cNvSpPr>
            <a:spLocks noGrp="1"/>
          </p:cNvSpPr>
          <p:nvPr>
            <p:ph type="title"/>
          </p:nvPr>
        </p:nvSpPr>
        <p:spPr>
          <a:xfrm>
            <a:off x="506052" y="259492"/>
            <a:ext cx="11179892" cy="646049"/>
          </a:xfrm>
        </p:spPr>
        <p:txBody>
          <a:bodyPr/>
          <a:lstStyle/>
          <a:p>
            <a:r>
              <a:rPr lang="fr-FR" sz="3200" dirty="0" smtClean="0"/>
              <a:t>1.3. </a:t>
            </a:r>
            <a:r>
              <a:rPr lang="fr-FR" sz="3200" dirty="0"/>
              <a:t>Les grandes étapes du PLFSS</a:t>
            </a:r>
          </a:p>
        </p:txBody>
      </p:sp>
      <p:pic>
        <p:nvPicPr>
          <p:cNvPr id="8" name="Image 7"/>
          <p:cNvPicPr/>
          <p:nvPr/>
        </p:nvPicPr>
        <p:blipFill rotWithShape="1">
          <a:blip r:embed="rId2"/>
          <a:srcRect t="10244" b="3175"/>
          <a:stretch/>
        </p:blipFill>
        <p:spPr>
          <a:xfrm>
            <a:off x="433894" y="1623506"/>
            <a:ext cx="11324207" cy="4760687"/>
          </a:xfrm>
          <a:prstGeom prst="rect">
            <a:avLst/>
          </a:prstGeom>
        </p:spPr>
      </p:pic>
    </p:spTree>
    <p:extLst>
      <p:ext uri="{BB962C8B-B14F-4D97-AF65-F5344CB8AC3E}">
        <p14:creationId xmlns:p14="http://schemas.microsoft.com/office/powerpoint/2010/main" val="1861639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9020DA88-E542-46F7-8D3A-D933AC4ABF3E}" vid="{CE13971C-8484-488F-AABC-D89CBC043DA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 LFSS 2024</Template>
  <TotalTime>321</TotalTime>
  <Words>1803</Words>
  <Application>Microsoft Office PowerPoint</Application>
  <PresentationFormat>Grand écran</PresentationFormat>
  <Paragraphs>179</Paragraphs>
  <Slides>14</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Arial</vt:lpstr>
      <vt:lpstr>Calibri</vt:lpstr>
      <vt:lpstr>Marianne</vt:lpstr>
      <vt:lpstr>Marianne ExtraBold</vt:lpstr>
      <vt:lpstr>Marianne Light</vt:lpstr>
      <vt:lpstr>Marianne Medium</vt:lpstr>
      <vt:lpstr>Wingdings</vt:lpstr>
      <vt:lpstr>Thème Office</vt:lpstr>
      <vt:lpstr>Lois de financement de la sécurité sociale</vt:lpstr>
      <vt:lpstr>Sommaire</vt:lpstr>
      <vt:lpstr>Les lois de financement de la sécurité sociale</vt:lpstr>
      <vt:lpstr>1.1 Eléments historiques</vt:lpstr>
      <vt:lpstr>1.2 Les LFSS et leur contenu – 3 types de LFSS</vt:lpstr>
      <vt:lpstr>1.2 Les LFSS et leur contenu – Champ des LFSS</vt:lpstr>
      <vt:lpstr>1.2 Les LFSS et leur contenu</vt:lpstr>
      <vt:lpstr>1.3 Les grandes étapes du PLFSS</vt:lpstr>
      <vt:lpstr>1.3. Les grandes étapes du PLFSS</vt:lpstr>
      <vt:lpstr>Impact pour la protection sociale des Français de l’étranger </vt:lpstr>
      <vt:lpstr>1.1 Diversité de la couverture des Français de l’étranger </vt:lpstr>
      <vt:lpstr>1.2 Un impact variable selon le degré de lien avec la sécurité sociale française</vt:lpstr>
      <vt:lpstr>1.3 La situation spécifique des adhérents CFE</vt:lpstr>
      <vt:lpstr>1.3 Les mesures principales de la LFSS 2024</vt:lpstr>
    </vt:vector>
  </TitlesOfParts>
  <Company>BPT/DNUM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Loi de financement de la sécurité sociale pour 2024</dc:title>
  <dc:creator>VAISMAN, Emilie (DSS/DACI)</dc:creator>
  <cp:lastModifiedBy>VAISMAN, Emilie (DSS/DACI)</cp:lastModifiedBy>
  <cp:revision>253</cp:revision>
  <dcterms:created xsi:type="dcterms:W3CDTF">2024-03-14T09:29:04Z</dcterms:created>
  <dcterms:modified xsi:type="dcterms:W3CDTF">2024-03-18T14:58:26Z</dcterms:modified>
</cp:coreProperties>
</file>